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9" r:id="rId4"/>
    <p:sldId id="259" r:id="rId5"/>
    <p:sldId id="270" r:id="rId6"/>
    <p:sldId id="260" r:id="rId7"/>
    <p:sldId id="267" r:id="rId8"/>
    <p:sldId id="274" r:id="rId9"/>
    <p:sldId id="275" r:id="rId10"/>
    <p:sldId id="276" r:id="rId11"/>
    <p:sldId id="277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3608" autoAdjust="0"/>
  </p:normalViewPr>
  <p:slideViewPr>
    <p:cSldViewPr snapToGrid="0">
      <p:cViewPr varScale="1">
        <p:scale>
          <a:sx n="61" d="100"/>
          <a:sy n="61" d="100"/>
        </p:scale>
        <p:origin x="876" y="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FF5EA-D589-4FAA-8D77-8EF4B9D158E0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A6268-12B0-478A-95B5-5A84C45F4C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1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6268-12B0-478A-95B5-5A84C45F4C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1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6268-12B0-478A-95B5-5A84C45F4C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3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6268-12B0-478A-95B5-5A84C45F4C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6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6268-12B0-478A-95B5-5A84C45F4C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6268-12B0-478A-95B5-5A84C45F4C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0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5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8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6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95CF-A157-46C8-86E0-658A7F516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63250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5325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9087" y="864108"/>
            <a:ext cx="8425381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F2A42C-124B-43B8-A140-F71433001621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accent1"/>
                </a:solidFill>
              </a:defRPr>
            </a:lvl1pPr>
          </a:lstStyle>
          <a:p>
            <a:fld id="{FEDC95CF-A157-46C8-86E0-658A7F516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source=images&amp;cd=&amp;ved=2ahUKEwiSkN7TpbnkAhVNWxoKHeslA5QQjhx6BAgBEAI&amp;url=https%3A%2F%2Ftwitter.com%2Fjeffweiner%2Fstatus%2F491301423930302464&amp;psig=AOvVaw2MWrj5mTcsedUHVWC_NHiY&amp;ust=1567759569119333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jpe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025" y="1438014"/>
            <a:ext cx="7315200" cy="2123333"/>
          </a:xfrm>
        </p:spPr>
        <p:txBody>
          <a:bodyPr>
            <a:normAutofit/>
          </a:bodyPr>
          <a:lstStyle/>
          <a:p>
            <a:r>
              <a:rPr lang="en-GB" sz="4800" dirty="0"/>
              <a:t>My life as an </a:t>
            </a:r>
            <a:br>
              <a:rPr lang="en-GB" sz="4800" dirty="0"/>
            </a:br>
            <a:r>
              <a:rPr lang="en-GB" sz="4800" dirty="0"/>
              <a:t>Early Career Researcher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504" y="4076299"/>
            <a:ext cx="7726351" cy="1388031"/>
          </a:xfrm>
        </p:spPr>
        <p:txBody>
          <a:bodyPr>
            <a:normAutofit/>
          </a:bodyPr>
          <a:lstStyle/>
          <a:p>
            <a:r>
              <a:rPr lang="en-GB" dirty="0"/>
              <a:t>Parisa Akaber</a:t>
            </a:r>
          </a:p>
          <a:p>
            <a:r>
              <a:rPr lang="en-GB" dirty="0"/>
              <a:t>Knowledge Transfer Partnership Associate </a:t>
            </a:r>
          </a:p>
          <a:p>
            <a:r>
              <a:rPr lang="en-GB" dirty="0"/>
              <a:t>Newcastle University/SIEMENS Future Grid</a:t>
            </a:r>
            <a:endParaRPr lang="en-US" dirty="0"/>
          </a:p>
        </p:txBody>
      </p:sp>
      <p:pic>
        <p:nvPicPr>
          <p:cNvPr id="1079" name="Picture 55" descr="Image result for siemens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/>
          <a:stretch/>
        </p:blipFill>
        <p:spPr bwMode="auto">
          <a:xfrm>
            <a:off x="-68187" y="6164635"/>
            <a:ext cx="2057243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Image result for newcastle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3" y="6156037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nnovate uk logo">
            <a:extLst>
              <a:ext uri="{FF2B5EF4-FFF2-40B4-BE49-F238E27FC236}">
                <a16:creationId xmlns:a16="http://schemas.microsoft.com/office/drawing/2014/main" id="{67EDF224-EB6A-4296-A6A3-F4C378ED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1CBD9A-EDA1-41C5-9FC3-B9C26331829A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4" name="Picture 2" descr="Image result for uk energy storage conference 2019 logo">
            <a:extLst>
              <a:ext uri="{FF2B5EF4-FFF2-40B4-BE49-F238E27FC236}">
                <a16:creationId xmlns:a16="http://schemas.microsoft.com/office/drawing/2014/main" id="{FDC241EE-605C-4AB8-9BB7-533C28804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KTP Associate </a:t>
            </a:r>
            <a:br>
              <a:rPr lang="en-GB" sz="2800" dirty="0"/>
            </a:br>
            <a:r>
              <a:rPr lang="en-GB" sz="2000" dirty="0"/>
              <a:t>Newcastle University</a:t>
            </a:r>
            <a:br>
              <a:rPr lang="en-GB" sz="2000" dirty="0"/>
            </a:br>
            <a:r>
              <a:rPr lang="en-GB" sz="2000" dirty="0"/>
              <a:t>SIEMENS Future Grid</a:t>
            </a:r>
            <a:endParaRPr lang="en-US" sz="2000" dirty="0"/>
          </a:p>
        </p:txBody>
      </p:sp>
      <p:pic>
        <p:nvPicPr>
          <p:cNvPr id="8" name="Picture 55" descr="Image result for siemens logo">
            <a:extLst>
              <a:ext uri="{FF2B5EF4-FFF2-40B4-BE49-F238E27FC236}">
                <a16:creationId xmlns:a16="http://schemas.microsoft.com/office/drawing/2014/main" id="{7306517F-F1D7-4C71-80AC-0CB1DEBE3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0375" r="5474"/>
          <a:stretch/>
        </p:blipFill>
        <p:spPr bwMode="auto">
          <a:xfrm>
            <a:off x="66676" y="6164635"/>
            <a:ext cx="1809750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7" descr="Image result for newcastle university logo">
            <a:extLst>
              <a:ext uri="{FF2B5EF4-FFF2-40B4-BE49-F238E27FC236}">
                <a16:creationId xmlns:a16="http://schemas.microsoft.com/office/drawing/2014/main" id="{95936991-B4A8-4B0A-B242-52595FAB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42" y="6179320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3C22D-6AF3-4DDE-8190-B1433244D4D2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4" name="Picture 2" descr="Image result for innovate uk logo">
            <a:extLst>
              <a:ext uri="{FF2B5EF4-FFF2-40B4-BE49-F238E27FC236}">
                <a16:creationId xmlns:a16="http://schemas.microsoft.com/office/drawing/2014/main" id="{98CCAA6A-AB18-4B58-8AEE-D1D97957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F53E0C-2CF8-44F8-BAA3-00563932AEBB}"/>
              </a:ext>
            </a:extLst>
          </p:cNvPr>
          <p:cNvSpPr/>
          <p:nvPr/>
        </p:nvSpPr>
        <p:spPr>
          <a:xfrm>
            <a:off x="2665838" y="701159"/>
            <a:ext cx="3228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Knowledge Transfer Partnership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342274-1749-48C9-A191-7690E4348588}"/>
              </a:ext>
            </a:extLst>
          </p:cNvPr>
          <p:cNvSpPr txBox="1"/>
          <p:nvPr/>
        </p:nvSpPr>
        <p:spPr>
          <a:xfrm>
            <a:off x="2627586" y="1030014"/>
            <a:ext cx="676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What I have learned as an Early Career Researcher?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A46057-644B-4A60-B6B7-D90D14C8CEFD}"/>
              </a:ext>
            </a:extLst>
          </p:cNvPr>
          <p:cNvSpPr txBox="1"/>
          <p:nvPr/>
        </p:nvSpPr>
        <p:spPr>
          <a:xfrm>
            <a:off x="2258103" y="1528411"/>
            <a:ext cx="3037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Network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</a:rPr>
              <a:t>Collaboration</a:t>
            </a:r>
          </a:p>
          <a:p>
            <a:pPr algn="ctr"/>
            <a:r>
              <a:rPr lang="en-GB" sz="2000" u="sng" dirty="0">
                <a:solidFill>
                  <a:schemeClr val="accent1"/>
                </a:solidFill>
              </a:rPr>
              <a:t>Shake hands</a:t>
            </a:r>
          </a:p>
          <a:p>
            <a:pPr algn="ctr"/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4CA84D-A669-4C69-A39C-E18CEEEE9D07}"/>
              </a:ext>
            </a:extLst>
          </p:cNvPr>
          <p:cNvSpPr txBox="1"/>
          <p:nvPr/>
        </p:nvSpPr>
        <p:spPr>
          <a:xfrm>
            <a:off x="5785945" y="1534506"/>
            <a:ext cx="3037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Personal Development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</a:rPr>
              <a:t>vs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</a:rPr>
              <a:t>Career Development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71C845-7F40-4F27-9A08-C61E6515E304}"/>
              </a:ext>
            </a:extLst>
          </p:cNvPr>
          <p:cNvSpPr txBox="1"/>
          <p:nvPr/>
        </p:nvSpPr>
        <p:spPr>
          <a:xfrm>
            <a:off x="3804744" y="2664368"/>
            <a:ext cx="7325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Differences between academic and industrial mindset!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Expectations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Objectives</a:t>
            </a:r>
          </a:p>
          <a:p>
            <a:pPr algn="ctr"/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753E8-8712-4143-8A4C-D13E3B79193B}"/>
              </a:ext>
            </a:extLst>
          </p:cNvPr>
          <p:cNvSpPr txBox="1"/>
          <p:nvPr/>
        </p:nvSpPr>
        <p:spPr>
          <a:xfrm>
            <a:off x="2727523" y="3647150"/>
            <a:ext cx="4275037" cy="104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/>
                </a:solidFill>
              </a:rPr>
              <a:t>Try to accept various responsibilities</a:t>
            </a:r>
          </a:p>
          <a:p>
            <a:pPr algn="ctr"/>
            <a:r>
              <a:rPr lang="en-GB" sz="2000" dirty="0">
                <a:solidFill>
                  <a:schemeClr val="accent5"/>
                </a:solidFill>
              </a:rPr>
              <a:t> (out of my comfort zone)!</a:t>
            </a:r>
          </a:p>
          <a:p>
            <a:pPr algn="ctr"/>
            <a:r>
              <a:rPr lang="en-GB" sz="2000" dirty="0">
                <a:solidFill>
                  <a:schemeClr val="accent5"/>
                </a:solidFill>
              </a:rPr>
              <a:t>Do not be afraid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A1275B-C71E-4248-B4AA-D6BF3FB9529B}"/>
              </a:ext>
            </a:extLst>
          </p:cNvPr>
          <p:cNvSpPr txBox="1"/>
          <p:nvPr/>
        </p:nvSpPr>
        <p:spPr>
          <a:xfrm>
            <a:off x="9491201" y="129139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3"/>
                </a:solidFill>
              </a:rPr>
              <a:t>Always Ask!</a:t>
            </a:r>
          </a:p>
          <a:p>
            <a:pPr algn="ctr"/>
            <a:r>
              <a:rPr lang="en-GB" sz="2000" dirty="0">
                <a:solidFill>
                  <a:schemeClr val="accent3"/>
                </a:solidFill>
              </a:rPr>
              <a:t>Seek mentoring!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7B3A02-175E-4C17-B772-6C3AC012C604}"/>
              </a:ext>
            </a:extLst>
          </p:cNvPr>
          <p:cNvSpPr txBox="1"/>
          <p:nvPr/>
        </p:nvSpPr>
        <p:spPr>
          <a:xfrm>
            <a:off x="2549868" y="4814392"/>
            <a:ext cx="5656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How to start simple and add complexity over time!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</a:rPr>
              <a:t>Get work done!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D9684E-9D14-4716-8D4F-AFCE57C54BF4}"/>
              </a:ext>
            </a:extLst>
          </p:cNvPr>
          <p:cNvSpPr txBox="1"/>
          <p:nvPr/>
        </p:nvSpPr>
        <p:spPr>
          <a:xfrm>
            <a:off x="8392092" y="3636700"/>
            <a:ext cx="283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3"/>
                </a:solidFill>
              </a:rPr>
              <a:t>Leverage Opportunities! </a:t>
            </a:r>
          </a:p>
          <a:p>
            <a:pPr algn="ctr"/>
            <a:r>
              <a:rPr lang="en-GB" sz="2000" dirty="0">
                <a:solidFill>
                  <a:schemeClr val="accent3"/>
                </a:solidFill>
              </a:rPr>
              <a:t>Training</a:t>
            </a:r>
          </a:p>
          <a:p>
            <a:pPr algn="ctr"/>
            <a:r>
              <a:rPr lang="en-GB" sz="2000" dirty="0">
                <a:solidFill>
                  <a:schemeClr val="accent3"/>
                </a:solidFill>
              </a:rPr>
              <a:t>Presentation (feedbacks)</a:t>
            </a:r>
          </a:p>
        </p:txBody>
      </p:sp>
      <p:pic>
        <p:nvPicPr>
          <p:cNvPr id="16" name="Picture 2" descr="Image result for uk energy storage conference 2019 logo">
            <a:extLst>
              <a:ext uri="{FF2B5EF4-FFF2-40B4-BE49-F238E27FC236}">
                <a16:creationId xmlns:a16="http://schemas.microsoft.com/office/drawing/2014/main" id="{12152310-B22E-48C9-AA37-792D951CC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93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30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KTP Associate </a:t>
            </a:r>
            <a:br>
              <a:rPr lang="en-GB" sz="2800" dirty="0"/>
            </a:br>
            <a:r>
              <a:rPr lang="en-GB" sz="2000" dirty="0"/>
              <a:t>Newcastle University</a:t>
            </a:r>
            <a:br>
              <a:rPr lang="en-GB" sz="2000" dirty="0"/>
            </a:br>
            <a:r>
              <a:rPr lang="en-GB" sz="2000" dirty="0"/>
              <a:t>SIEMENS Future Grid</a:t>
            </a:r>
            <a:endParaRPr lang="en-US" sz="2000" dirty="0"/>
          </a:p>
        </p:txBody>
      </p:sp>
      <p:pic>
        <p:nvPicPr>
          <p:cNvPr id="8" name="Picture 55" descr="Image result for siemens logo">
            <a:extLst>
              <a:ext uri="{FF2B5EF4-FFF2-40B4-BE49-F238E27FC236}">
                <a16:creationId xmlns:a16="http://schemas.microsoft.com/office/drawing/2014/main" id="{7306517F-F1D7-4C71-80AC-0CB1DEBE3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0375" r="5474"/>
          <a:stretch/>
        </p:blipFill>
        <p:spPr bwMode="auto">
          <a:xfrm>
            <a:off x="66676" y="6164635"/>
            <a:ext cx="1809750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7" descr="Image result for newcastle university logo">
            <a:extLst>
              <a:ext uri="{FF2B5EF4-FFF2-40B4-BE49-F238E27FC236}">
                <a16:creationId xmlns:a16="http://schemas.microsoft.com/office/drawing/2014/main" id="{95936991-B4A8-4B0A-B242-52595FAB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42" y="6179320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3C22D-6AF3-4DDE-8190-B1433244D4D2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4" name="Picture 2" descr="Image result for innovate uk logo">
            <a:extLst>
              <a:ext uri="{FF2B5EF4-FFF2-40B4-BE49-F238E27FC236}">
                <a16:creationId xmlns:a16="http://schemas.microsoft.com/office/drawing/2014/main" id="{98CCAA6A-AB18-4B58-8AEE-D1D97957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F53E0C-2CF8-44F8-BAA3-00563932AEBB}"/>
              </a:ext>
            </a:extLst>
          </p:cNvPr>
          <p:cNvSpPr/>
          <p:nvPr/>
        </p:nvSpPr>
        <p:spPr>
          <a:xfrm>
            <a:off x="2665838" y="701159"/>
            <a:ext cx="3228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Knowledge Transfer Partnership</a:t>
            </a:r>
          </a:p>
        </p:txBody>
      </p:sp>
      <p:pic>
        <p:nvPicPr>
          <p:cNvPr id="16" name="Picture 2" descr="Image result for uk energy storage conference 2019 logo">
            <a:extLst>
              <a:ext uri="{FF2B5EF4-FFF2-40B4-BE49-F238E27FC236}">
                <a16:creationId xmlns:a16="http://schemas.microsoft.com/office/drawing/2014/main" id="{12152310-B22E-48C9-AA37-792D951CC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inkedin ceo get shit done">
            <a:extLst>
              <a:ext uri="{FF2B5EF4-FFF2-40B4-BE49-F238E27FC236}">
                <a16:creationId xmlns:a16="http://schemas.microsoft.com/office/drawing/2014/main" id="{8A4B4C98-0B8A-4A1F-BDEB-141D7DAB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08" y="1241080"/>
            <a:ext cx="6144823" cy="39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88581-5DB9-4179-97CA-26D5A62FC9B3}"/>
              </a:ext>
            </a:extLst>
          </p:cNvPr>
          <p:cNvSpPr/>
          <p:nvPr/>
        </p:nvSpPr>
        <p:spPr>
          <a:xfrm>
            <a:off x="5244281" y="5167187"/>
            <a:ext cx="4314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chemeClr val="accent1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 Weiner (CEO of LinkedIn) on Twitter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54EEDF-E0AA-48F5-B538-5D5AA993A560}"/>
              </a:ext>
            </a:extLst>
          </p:cNvPr>
          <p:cNvSpPr/>
          <p:nvPr/>
        </p:nvSpPr>
        <p:spPr>
          <a:xfrm>
            <a:off x="7778750" y="2219325"/>
            <a:ext cx="596900" cy="307975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B131AD-C5BB-4380-BC61-2B09A0461A0C}"/>
              </a:ext>
            </a:extLst>
          </p:cNvPr>
          <p:cNvSpPr/>
          <p:nvPr/>
        </p:nvSpPr>
        <p:spPr>
          <a:xfrm>
            <a:off x="7619181" y="192022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</a:rPr>
              <a:t>WORK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744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thank you end of presentatio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80" y="2529414"/>
            <a:ext cx="4203765" cy="22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5" descr="Image result for siemens logo">
            <a:extLst>
              <a:ext uri="{FF2B5EF4-FFF2-40B4-BE49-F238E27FC236}">
                <a16:creationId xmlns:a16="http://schemas.microsoft.com/office/drawing/2014/main" id="{F3CF3590-4960-4B45-A0D5-97DBA0DA1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/>
          <a:stretch/>
        </p:blipFill>
        <p:spPr bwMode="auto">
          <a:xfrm>
            <a:off x="-68187" y="6164635"/>
            <a:ext cx="2057243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7" descr="Image result for newcastle university logo">
            <a:extLst>
              <a:ext uri="{FF2B5EF4-FFF2-40B4-BE49-F238E27FC236}">
                <a16:creationId xmlns:a16="http://schemas.microsoft.com/office/drawing/2014/main" id="{2BEE6B96-3E8F-4AD4-B4D8-BF938CEC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3" y="6156037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94BF9-216A-41E8-BA13-0A13559A6874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1" name="Picture 2" descr="Image result for innovate uk logo">
            <a:extLst>
              <a:ext uri="{FF2B5EF4-FFF2-40B4-BE49-F238E27FC236}">
                <a16:creationId xmlns:a16="http://schemas.microsoft.com/office/drawing/2014/main" id="{9FE8E0FC-F3F6-4900-A593-16AF9237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uk energy storage conference 2019 logo">
            <a:extLst>
              <a:ext uri="{FF2B5EF4-FFF2-40B4-BE49-F238E27FC236}">
                <a16:creationId xmlns:a16="http://schemas.microsoft.com/office/drawing/2014/main" id="{AC6BECAF-07B4-422F-B143-066469AE5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9240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087" y="763572"/>
            <a:ext cx="8425381" cy="52211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My background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Education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Work Experience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 did I end up here!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What am I working on as an Early Career Researcher?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My KTP Project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Responsibilities and challenges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Lesson learned!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55" descr="Image result for siemens logo">
            <a:extLst>
              <a:ext uri="{FF2B5EF4-FFF2-40B4-BE49-F238E27FC236}">
                <a16:creationId xmlns:a16="http://schemas.microsoft.com/office/drawing/2014/main" id="{D691CD17-5B8C-45D0-9113-238223E8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/>
          <a:stretch/>
        </p:blipFill>
        <p:spPr bwMode="auto">
          <a:xfrm>
            <a:off x="-68187" y="6164635"/>
            <a:ext cx="2057243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7" descr="Image result for newcastle university logo">
            <a:extLst>
              <a:ext uri="{FF2B5EF4-FFF2-40B4-BE49-F238E27FC236}">
                <a16:creationId xmlns:a16="http://schemas.microsoft.com/office/drawing/2014/main" id="{9D2C9068-0135-40DA-9D25-C57AA2B7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3" y="6156037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innovate uk logo">
            <a:extLst>
              <a:ext uri="{FF2B5EF4-FFF2-40B4-BE49-F238E27FC236}">
                <a16:creationId xmlns:a16="http://schemas.microsoft.com/office/drawing/2014/main" id="{122FDE7A-DEC3-4F3A-BA59-793A1462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75510E-6841-490A-90F1-00F83B1C578B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8" name="Picture 2" descr="Image result for uk energy storage conference 2019 logo">
            <a:extLst>
              <a:ext uri="{FF2B5EF4-FFF2-40B4-BE49-F238E27FC236}">
                <a16:creationId xmlns:a16="http://schemas.microsoft.com/office/drawing/2014/main" id="{7CCCF4B1-CBB4-4D55-9F48-16747AE66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575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53250" cy="4601183"/>
          </a:xfrm>
        </p:spPr>
        <p:txBody>
          <a:bodyPr>
            <a:normAutofit/>
          </a:bodyPr>
          <a:lstStyle/>
          <a:p>
            <a:r>
              <a:rPr lang="en-GB" sz="2800" dirty="0"/>
              <a:t>Undergraduate Studies</a:t>
            </a:r>
            <a:endParaRPr lang="en-US" sz="2800" dirty="0"/>
          </a:p>
        </p:txBody>
      </p:sp>
      <p:pic>
        <p:nvPicPr>
          <p:cNvPr id="5" name="Picture 2" descr="Image result for shiraz university logo whi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0" y="1123837"/>
            <a:ext cx="1610642" cy="16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52" y="1743535"/>
            <a:ext cx="3212307" cy="17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642857" y="1305706"/>
            <a:ext cx="2263633" cy="3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Discrete Mathematics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6709" y="1351940"/>
            <a:ext cx="2851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Digital Circuit logics</a:t>
            </a:r>
          </a:p>
        </p:txBody>
      </p:sp>
      <p:pic>
        <p:nvPicPr>
          <p:cNvPr id="5124" name="Picture 4" descr="Image result for discrete mathematics kenneth ros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09" y="1721272"/>
            <a:ext cx="1646064" cy="20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graph and tre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62" y="3974833"/>
            <a:ext cx="1454133" cy="11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mathematical logic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41" y="4016867"/>
            <a:ext cx="1802817" cy="11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48" y="3974833"/>
            <a:ext cx="912498" cy="11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probabilistic distribution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80" y="4274492"/>
            <a:ext cx="2320693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sult for pigeon hole principle 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302" y="4021779"/>
            <a:ext cx="1410180" cy="9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5" descr="Image result for siemens logo">
            <a:extLst>
              <a:ext uri="{FF2B5EF4-FFF2-40B4-BE49-F238E27FC236}">
                <a16:creationId xmlns:a16="http://schemas.microsoft.com/office/drawing/2014/main" id="{EBC9244A-3238-4BD6-A1E6-95DE377FA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/>
          <a:stretch/>
        </p:blipFill>
        <p:spPr bwMode="auto">
          <a:xfrm>
            <a:off x="-68187" y="6164635"/>
            <a:ext cx="2057243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7" descr="Image result for newcastle university logo">
            <a:extLst>
              <a:ext uri="{FF2B5EF4-FFF2-40B4-BE49-F238E27FC236}">
                <a16:creationId xmlns:a16="http://schemas.microsoft.com/office/drawing/2014/main" id="{81D73D56-7FE6-4F06-950A-D06010D2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3" y="6156037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3F0334-52F0-4D20-974B-80D01F226BB8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20" name="Picture 2" descr="Image result for innovate uk logo">
            <a:extLst>
              <a:ext uri="{FF2B5EF4-FFF2-40B4-BE49-F238E27FC236}">
                <a16:creationId xmlns:a16="http://schemas.microsoft.com/office/drawing/2014/main" id="{F961C363-084D-4C81-B8E0-5026E294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4557ED-3D4B-4E9E-82A5-565B5BD47C45}"/>
              </a:ext>
            </a:extLst>
          </p:cNvPr>
          <p:cNvSpPr/>
          <p:nvPr/>
        </p:nvSpPr>
        <p:spPr>
          <a:xfrm>
            <a:off x="2665838" y="701159"/>
            <a:ext cx="4299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Bachelor’s degree in Computer Engineering</a:t>
            </a:r>
          </a:p>
          <a:p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22" name="Picture 2" descr="Image result for uk energy storage conference 2019 logo">
            <a:extLst>
              <a:ext uri="{FF2B5EF4-FFF2-40B4-BE49-F238E27FC236}">
                <a16:creationId xmlns:a16="http://schemas.microsoft.com/office/drawing/2014/main" id="{FF02ED19-3306-474B-87F9-F894332F1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8372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 Canada!</a:t>
            </a:r>
            <a:endParaRPr lang="en-US" dirty="0"/>
          </a:p>
        </p:txBody>
      </p:sp>
      <p:pic>
        <p:nvPicPr>
          <p:cNvPr id="3078" name="Picture 6" descr="Image result for world map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123837"/>
            <a:ext cx="8686208" cy="4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airpla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0032" y="2959100"/>
            <a:ext cx="463094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lugg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3877757"/>
            <a:ext cx="2069432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anada flag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1" y="1123837"/>
            <a:ext cx="2146468" cy="10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5" descr="Image result for siemens logo">
            <a:extLst>
              <a:ext uri="{FF2B5EF4-FFF2-40B4-BE49-F238E27FC236}">
                <a16:creationId xmlns:a16="http://schemas.microsoft.com/office/drawing/2014/main" id="{62E100C8-17B1-487B-B738-7C18CE62D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/>
          <a:stretch/>
        </p:blipFill>
        <p:spPr bwMode="auto">
          <a:xfrm>
            <a:off x="-68187" y="6164635"/>
            <a:ext cx="2057243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7" descr="Image result for newcastle university logo">
            <a:extLst>
              <a:ext uri="{FF2B5EF4-FFF2-40B4-BE49-F238E27FC236}">
                <a16:creationId xmlns:a16="http://schemas.microsoft.com/office/drawing/2014/main" id="{3A318B9A-AB36-4122-A376-EE0336BE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3" y="6156037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24BB28-54E0-4AD8-B0D6-B1DD83E0FBBC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6" name="Picture 2" descr="Image result for innovate uk logo">
            <a:extLst>
              <a:ext uri="{FF2B5EF4-FFF2-40B4-BE49-F238E27FC236}">
                <a16:creationId xmlns:a16="http://schemas.microsoft.com/office/drawing/2014/main" id="{E61E4B7F-6138-4DD7-9C9E-4A5BFD52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uk energy storage conference 2019 logo">
            <a:extLst>
              <a:ext uri="{FF2B5EF4-FFF2-40B4-BE49-F238E27FC236}">
                <a16:creationId xmlns:a16="http://schemas.microsoft.com/office/drawing/2014/main" id="{EAE651E6-925E-44B8-9AE3-0A387C225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485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5.18519E-6 L -0.2539 -0.10879 L -0.2539 -0.11018 L -0.2539 -0.11018 " pathEditMode="relative" ptsTypes="AAAA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13404" y="1392148"/>
            <a:ext cx="7791542" cy="32800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en-US" sz="1600" dirty="0"/>
          </a:p>
          <a:p>
            <a:pPr marL="0" indent="0">
              <a:buFont typeface="Calibri" panose="020F0502020204030204" pitchFamily="34" charset="0"/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94" y="3250999"/>
            <a:ext cx="3590424" cy="2657197"/>
          </a:xfrm>
          <a:prstGeom prst="rect">
            <a:avLst/>
          </a:prstGeom>
        </p:spPr>
      </p:pic>
      <p:pic>
        <p:nvPicPr>
          <p:cNvPr id="6" name="Picture 2" descr="Image result for ieee 14 bus 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49" y="3363193"/>
            <a:ext cx="2718765" cy="27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2519" y="1117194"/>
            <a:ext cx="83888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Smart Grid vulnerability assessment and security metric deployment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How to represent a complex coupled power-communication network into mathematical equations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What are the most critical components in the system?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How to optimally allocate protection resources to maximize system resilience?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How to minimize the restoration time after a service interruption?</a:t>
            </a:r>
          </a:p>
          <a:p>
            <a:pPr lvl="3">
              <a:buClr>
                <a:schemeClr val="accent1"/>
              </a:buClr>
            </a:pP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53250" cy="4601183"/>
          </a:xfrm>
        </p:spPr>
        <p:txBody>
          <a:bodyPr/>
          <a:lstStyle/>
          <a:p>
            <a:r>
              <a:rPr lang="en-GB" dirty="0"/>
              <a:t>Master’s Studies</a:t>
            </a:r>
            <a:endParaRPr lang="en-US" dirty="0"/>
          </a:p>
        </p:txBody>
      </p:sp>
      <p:pic>
        <p:nvPicPr>
          <p:cNvPr id="14" name="Picture 2" descr="Image result for concordia university logo wh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1" y="1838745"/>
            <a:ext cx="2300646" cy="5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5" descr="Image result for siemens logo">
            <a:extLst>
              <a:ext uri="{FF2B5EF4-FFF2-40B4-BE49-F238E27FC236}">
                <a16:creationId xmlns:a16="http://schemas.microsoft.com/office/drawing/2014/main" id="{2E71F92D-126D-43C0-93A3-36E848899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/>
          <a:stretch/>
        </p:blipFill>
        <p:spPr bwMode="auto">
          <a:xfrm>
            <a:off x="-68187" y="6164635"/>
            <a:ext cx="2057243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7" descr="Image result for newcastle university logo">
            <a:extLst>
              <a:ext uri="{FF2B5EF4-FFF2-40B4-BE49-F238E27FC236}">
                <a16:creationId xmlns:a16="http://schemas.microsoft.com/office/drawing/2014/main" id="{2F3DCB0B-F2D1-47E3-A9B3-89D71D0B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3" y="6156037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5F4F9B-2EE5-4F59-9D3F-1B110FF8B6CA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8" name="Picture 2" descr="Image result for innovate uk logo">
            <a:extLst>
              <a:ext uri="{FF2B5EF4-FFF2-40B4-BE49-F238E27FC236}">
                <a16:creationId xmlns:a16="http://schemas.microsoft.com/office/drawing/2014/main" id="{C8E21C2B-99F0-409F-9897-91DA215CF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9002799-5A65-4668-9C82-283008253811}"/>
              </a:ext>
            </a:extLst>
          </p:cNvPr>
          <p:cNvGrpSpPr/>
          <p:nvPr/>
        </p:nvGrpSpPr>
        <p:grpSpPr>
          <a:xfrm>
            <a:off x="10338915" y="1017881"/>
            <a:ext cx="1295317" cy="684067"/>
            <a:chOff x="10685819" y="3159016"/>
            <a:chExt cx="2700641" cy="1389902"/>
          </a:xfrm>
        </p:grpSpPr>
        <p:pic>
          <p:nvPicPr>
            <p:cNvPr id="23" name="Picture 6" descr="Image result for thales canada logo">
              <a:extLst>
                <a:ext uri="{FF2B5EF4-FFF2-40B4-BE49-F238E27FC236}">
                  <a16:creationId xmlns:a16="http://schemas.microsoft.com/office/drawing/2014/main" id="{F0EB8EF2-5D5C-4700-B93F-0CA8B8FAF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2364" y="3159016"/>
              <a:ext cx="2623585" cy="45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hydro quebec logo">
              <a:extLst>
                <a:ext uri="{FF2B5EF4-FFF2-40B4-BE49-F238E27FC236}">
                  <a16:creationId xmlns:a16="http://schemas.microsoft.com/office/drawing/2014/main" id="{43E21A5C-2ED4-427C-AD1F-290FC03E5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5819" y="3655456"/>
              <a:ext cx="2700641" cy="89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2D4C966-3208-4C28-A433-D79146D690B3}"/>
              </a:ext>
            </a:extLst>
          </p:cNvPr>
          <p:cNvSpPr/>
          <p:nvPr/>
        </p:nvSpPr>
        <p:spPr>
          <a:xfrm>
            <a:off x="2665838" y="701159"/>
            <a:ext cx="349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MSc. Information Systems Security</a:t>
            </a:r>
          </a:p>
          <a:p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9" name="Picture 2" descr="Image result for uk energy storage conference 2019 logo">
            <a:extLst>
              <a:ext uri="{FF2B5EF4-FFF2-40B4-BE49-F238E27FC236}">
                <a16:creationId xmlns:a16="http://schemas.microsoft.com/office/drawing/2014/main" id="{787D0E4E-7421-499B-A2F2-7375B4F45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44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Moving to the UK!</a:t>
            </a:r>
            <a:endParaRPr lang="en-US" dirty="0"/>
          </a:p>
        </p:txBody>
      </p:sp>
      <p:pic>
        <p:nvPicPr>
          <p:cNvPr id="3078" name="Picture 6" descr="Image result for world map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123837"/>
            <a:ext cx="8686208" cy="4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airpla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7" y="2241550"/>
            <a:ext cx="429415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luggag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3604921"/>
            <a:ext cx="3300783" cy="21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om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" y="3513280"/>
            <a:ext cx="2389225" cy="22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uk fl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5" y="1021756"/>
            <a:ext cx="1995646" cy="9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5" descr="Image result for siemens logo">
            <a:extLst>
              <a:ext uri="{FF2B5EF4-FFF2-40B4-BE49-F238E27FC236}">
                <a16:creationId xmlns:a16="http://schemas.microsoft.com/office/drawing/2014/main" id="{60EF9BA5-2A7F-4A5C-9E44-53F63E2F4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/>
          <a:stretch/>
        </p:blipFill>
        <p:spPr bwMode="auto">
          <a:xfrm>
            <a:off x="-68187" y="6164635"/>
            <a:ext cx="2057243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7" descr="Image result for newcastle university logo">
            <a:extLst>
              <a:ext uri="{FF2B5EF4-FFF2-40B4-BE49-F238E27FC236}">
                <a16:creationId xmlns:a16="http://schemas.microsoft.com/office/drawing/2014/main" id="{91CD0FEE-C44A-4ED7-867B-DE84160B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3" y="6156037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40AD4F-B897-4E47-B7E2-7D9871C45BD7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4" name="Picture 2" descr="Image result for innovate uk logo">
            <a:extLst>
              <a:ext uri="{FF2B5EF4-FFF2-40B4-BE49-F238E27FC236}">
                <a16:creationId xmlns:a16="http://schemas.microsoft.com/office/drawing/2014/main" id="{633BA425-A8AB-4C5E-93C9-C94ECE3C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uk energy storage conference 2019 logo">
            <a:extLst>
              <a:ext uri="{FF2B5EF4-FFF2-40B4-BE49-F238E27FC236}">
                <a16:creationId xmlns:a16="http://schemas.microsoft.com/office/drawing/2014/main" id="{F20A32EE-00D3-428B-A14B-7334DB445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61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75E-6 2.59259E-6 L 0.14167 0.01945 L 0.14167 0.01945 " pathEditMode="relative" ptsTypes="AAA">
                                      <p:cBhvr>
                                        <p:cTn id="1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KTP Associate </a:t>
            </a:r>
            <a:br>
              <a:rPr lang="en-GB" sz="2800" dirty="0"/>
            </a:br>
            <a:r>
              <a:rPr lang="en-GB" sz="2000" dirty="0"/>
              <a:t>Newcastle University</a:t>
            </a:r>
            <a:br>
              <a:rPr lang="en-GB" sz="2000" dirty="0"/>
            </a:br>
            <a:r>
              <a:rPr lang="en-GB" sz="2000" dirty="0"/>
              <a:t>SIEMENS Future Grid</a:t>
            </a:r>
            <a:endParaRPr lang="en-US" sz="2000" dirty="0"/>
          </a:p>
        </p:txBody>
      </p:sp>
      <p:pic>
        <p:nvPicPr>
          <p:cNvPr id="8" name="Picture 55" descr="Image result for siemens logo">
            <a:extLst>
              <a:ext uri="{FF2B5EF4-FFF2-40B4-BE49-F238E27FC236}">
                <a16:creationId xmlns:a16="http://schemas.microsoft.com/office/drawing/2014/main" id="{7306517F-F1D7-4C71-80AC-0CB1DEBE3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0375" r="5474"/>
          <a:stretch/>
        </p:blipFill>
        <p:spPr bwMode="auto">
          <a:xfrm>
            <a:off x="66676" y="6164635"/>
            <a:ext cx="1809750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7" descr="Image result for newcastle university logo">
            <a:extLst>
              <a:ext uri="{FF2B5EF4-FFF2-40B4-BE49-F238E27FC236}">
                <a16:creationId xmlns:a16="http://schemas.microsoft.com/office/drawing/2014/main" id="{95936991-B4A8-4B0A-B242-52595FAB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42" y="6179320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3C22D-6AF3-4DDE-8190-B1433244D4D2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4" name="Picture 2" descr="Image result for innovate uk logo">
            <a:extLst>
              <a:ext uri="{FF2B5EF4-FFF2-40B4-BE49-F238E27FC236}">
                <a16:creationId xmlns:a16="http://schemas.microsoft.com/office/drawing/2014/main" id="{98CCAA6A-AB18-4B58-8AEE-D1D97957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F53E0C-2CF8-44F8-BAA3-00563932AEBB}"/>
              </a:ext>
            </a:extLst>
          </p:cNvPr>
          <p:cNvSpPr/>
          <p:nvPr/>
        </p:nvSpPr>
        <p:spPr>
          <a:xfrm>
            <a:off x="2665838" y="701159"/>
            <a:ext cx="3228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Knowledge Transfer Partnership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686338-37B4-4F3A-8400-E3226BC352CE}"/>
              </a:ext>
            </a:extLst>
          </p:cNvPr>
          <p:cNvGrpSpPr/>
          <p:nvPr/>
        </p:nvGrpSpPr>
        <p:grpSpPr>
          <a:xfrm>
            <a:off x="2994292" y="2204949"/>
            <a:ext cx="2076450" cy="819137"/>
            <a:chOff x="2828925" y="2245770"/>
            <a:chExt cx="2076450" cy="819137"/>
          </a:xfrm>
        </p:grpSpPr>
        <p:pic>
          <p:nvPicPr>
            <p:cNvPr id="4102" name="Picture 6" descr="Image result for problem logo">
              <a:extLst>
                <a:ext uri="{FF2B5EF4-FFF2-40B4-BE49-F238E27FC236}">
                  <a16:creationId xmlns:a16="http://schemas.microsoft.com/office/drawing/2014/main" id="{5EFE311F-98EE-4723-AAD5-69CAA09D6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5" y="2245770"/>
              <a:ext cx="1590675" cy="49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03B9C0-C2E8-42D3-8450-51C6F6422C4A}"/>
                </a:ext>
              </a:extLst>
            </p:cNvPr>
            <p:cNvSpPr txBox="1"/>
            <p:nvPr/>
          </p:nvSpPr>
          <p:spPr>
            <a:xfrm>
              <a:off x="2828925" y="2695575"/>
              <a:ext cx="2076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Real world problem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96ECC0-2F25-4BFA-9ED9-86DAD37946E7}"/>
              </a:ext>
            </a:extLst>
          </p:cNvPr>
          <p:cNvGrpSpPr/>
          <p:nvPr/>
        </p:nvGrpSpPr>
        <p:grpSpPr>
          <a:xfrm>
            <a:off x="8975830" y="2035388"/>
            <a:ext cx="3038476" cy="1350407"/>
            <a:chOff x="9153524" y="1752600"/>
            <a:chExt cx="3038476" cy="1350407"/>
          </a:xfrm>
        </p:grpSpPr>
        <p:pic>
          <p:nvPicPr>
            <p:cNvPr id="4104" name="Picture 8" descr="Image result for knowledge logo">
              <a:extLst>
                <a:ext uri="{FF2B5EF4-FFF2-40B4-BE49-F238E27FC236}">
                  <a16:creationId xmlns:a16="http://schemas.microsoft.com/office/drawing/2014/main" id="{D247413D-1F56-49F2-904C-A0681CF452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9" t="22142" r="28238" b="37143"/>
            <a:stretch/>
          </p:blipFill>
          <p:spPr bwMode="auto">
            <a:xfrm>
              <a:off x="9153524" y="1752600"/>
              <a:ext cx="1504951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C5D03D-300A-45DF-85E3-5A9934E4962F}"/>
                </a:ext>
              </a:extLst>
            </p:cNvPr>
            <p:cNvSpPr txBox="1"/>
            <p:nvPr/>
          </p:nvSpPr>
          <p:spPr>
            <a:xfrm>
              <a:off x="9182100" y="2733675"/>
              <a:ext cx="300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Knowledge and Expertise</a:t>
              </a:r>
            </a:p>
          </p:txBody>
        </p:sp>
      </p:grpSp>
      <p:pic>
        <p:nvPicPr>
          <p:cNvPr id="4106" name="Picture 10" descr="Image result for bridge icon">
            <a:extLst>
              <a:ext uri="{FF2B5EF4-FFF2-40B4-BE49-F238E27FC236}">
                <a16:creationId xmlns:a16="http://schemas.microsoft.com/office/drawing/2014/main" id="{6957B76E-D208-4168-870D-F8D4C03E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62" y="1882866"/>
            <a:ext cx="3227774" cy="12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lated image">
            <a:extLst>
              <a:ext uri="{FF2B5EF4-FFF2-40B4-BE49-F238E27FC236}">
                <a16:creationId xmlns:a16="http://schemas.microsoft.com/office/drawing/2014/main" id="{1261D4B2-8276-4E7A-A8B1-A25017DB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63" y="1045071"/>
            <a:ext cx="1117906" cy="10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01D45-E1E6-4EF2-892B-8F869E1D00F3}"/>
              </a:ext>
            </a:extLst>
          </p:cNvPr>
          <p:cNvSpPr txBox="1"/>
          <p:nvPr/>
        </p:nvSpPr>
        <p:spPr>
          <a:xfrm>
            <a:off x="4127863" y="5193792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Higher Qualification Opportunity:</a:t>
            </a:r>
          </a:p>
          <a:p>
            <a:pPr algn="ctr"/>
            <a:r>
              <a:rPr lang="en-GB" u="sng" dirty="0">
                <a:solidFill>
                  <a:schemeClr val="accent1"/>
                </a:solidFill>
              </a:rPr>
              <a:t>Started PhD in Newcastle University Power System Group</a:t>
            </a:r>
          </a:p>
        </p:txBody>
      </p:sp>
      <p:pic>
        <p:nvPicPr>
          <p:cNvPr id="18" name="Picture 2" descr="Image result for uk energy storage conference 2019 logo">
            <a:extLst>
              <a:ext uri="{FF2B5EF4-FFF2-40B4-BE49-F238E27FC236}">
                <a16:creationId xmlns:a16="http://schemas.microsoft.com/office/drawing/2014/main" id="{DE59EFC5-0DF4-464C-8C53-46F2D4B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20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0.29974 -0.4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069 L -0.20117 -0.391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47 L 0.05326 -0.284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KTP Associate </a:t>
            </a:r>
            <a:br>
              <a:rPr lang="en-GB" sz="2800" dirty="0"/>
            </a:br>
            <a:r>
              <a:rPr lang="en-GB" sz="2000" dirty="0"/>
              <a:t>Newcastle University</a:t>
            </a:r>
            <a:br>
              <a:rPr lang="en-GB" sz="2000" dirty="0"/>
            </a:br>
            <a:r>
              <a:rPr lang="en-GB" sz="2000" dirty="0"/>
              <a:t>SIEMENS Future Grid</a:t>
            </a:r>
            <a:endParaRPr lang="en-US" sz="2000" dirty="0"/>
          </a:p>
        </p:txBody>
      </p:sp>
      <p:pic>
        <p:nvPicPr>
          <p:cNvPr id="10244" name="Picture 4" descr="Image result for mindsphere application center newcastle u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52" y="3930977"/>
            <a:ext cx="3854205" cy="201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5" descr="Image result for siemens logo">
            <a:extLst>
              <a:ext uri="{FF2B5EF4-FFF2-40B4-BE49-F238E27FC236}">
                <a16:creationId xmlns:a16="http://schemas.microsoft.com/office/drawing/2014/main" id="{7306517F-F1D7-4C71-80AC-0CB1DEBE3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/>
          <a:stretch/>
        </p:blipFill>
        <p:spPr bwMode="auto">
          <a:xfrm>
            <a:off x="-68187" y="6164635"/>
            <a:ext cx="2057243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7" descr="Image result for newcastle university logo">
            <a:extLst>
              <a:ext uri="{FF2B5EF4-FFF2-40B4-BE49-F238E27FC236}">
                <a16:creationId xmlns:a16="http://schemas.microsoft.com/office/drawing/2014/main" id="{95936991-B4A8-4B0A-B242-52595FAB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3" y="6156037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3C22D-6AF3-4DDE-8190-B1433244D4D2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4" name="Picture 2" descr="Image result for innovate uk logo">
            <a:extLst>
              <a:ext uri="{FF2B5EF4-FFF2-40B4-BE49-F238E27FC236}">
                <a16:creationId xmlns:a16="http://schemas.microsoft.com/office/drawing/2014/main" id="{98CCAA6A-AB18-4B58-8AEE-D1D97957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F21ED7-2E88-47B7-ABBE-4F01DF8290E8}"/>
              </a:ext>
            </a:extLst>
          </p:cNvPr>
          <p:cNvSpPr/>
          <p:nvPr/>
        </p:nvSpPr>
        <p:spPr>
          <a:xfrm>
            <a:off x="2897170" y="739707"/>
            <a:ext cx="886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Developing an E-depot Smart Charging Scheduling and E-Fleet Management Solution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1AFDE4-7DED-4495-8B00-C3348ABE9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055" y="1228342"/>
            <a:ext cx="8110398" cy="2231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61AC94-D75B-4862-82B3-3E4357C0F112}"/>
              </a:ext>
            </a:extLst>
          </p:cNvPr>
          <p:cNvSpPr/>
          <p:nvPr/>
        </p:nvSpPr>
        <p:spPr>
          <a:xfrm>
            <a:off x="2463538" y="3568716"/>
            <a:ext cx="48139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Data-driven integrated optimization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Considering </a:t>
            </a:r>
            <a:r>
              <a:rPr lang="en-GB" u="sng" dirty="0"/>
              <a:t>Economical</a:t>
            </a:r>
            <a:r>
              <a:rPr lang="en-GB" dirty="0"/>
              <a:t> and </a:t>
            </a:r>
            <a:r>
              <a:rPr lang="en-GB" u="sng" dirty="0"/>
              <a:t>Technical</a:t>
            </a:r>
            <a:r>
              <a:rPr lang="en-GB" dirty="0"/>
              <a:t> aspects of operating an e-fleet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Scalable solution for large e-fleets</a:t>
            </a:r>
          </a:p>
        </p:txBody>
      </p:sp>
      <p:pic>
        <p:nvPicPr>
          <p:cNvPr id="12" name="Picture 2" descr="Image result for uk energy storage conference 2019 logo">
            <a:extLst>
              <a:ext uri="{FF2B5EF4-FFF2-40B4-BE49-F238E27FC236}">
                <a16:creationId xmlns:a16="http://schemas.microsoft.com/office/drawing/2014/main" id="{535D4132-E62A-4676-9BE0-0F65E71C5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nergy storage icon">
            <a:extLst>
              <a:ext uri="{FF2B5EF4-FFF2-40B4-BE49-F238E27FC236}">
                <a16:creationId xmlns:a16="http://schemas.microsoft.com/office/drawing/2014/main" id="{92D6E008-11B3-41FE-B2A0-9E65C357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82" y="2758874"/>
            <a:ext cx="581707" cy="5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6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KTP Associate </a:t>
            </a:r>
            <a:br>
              <a:rPr lang="en-GB" sz="2800" dirty="0"/>
            </a:br>
            <a:r>
              <a:rPr lang="en-GB" sz="2000" dirty="0"/>
              <a:t>Newcastle University</a:t>
            </a:r>
            <a:br>
              <a:rPr lang="en-GB" sz="2000" dirty="0"/>
            </a:br>
            <a:r>
              <a:rPr lang="en-GB" sz="2000" dirty="0"/>
              <a:t>SIEMENS Future Grid</a:t>
            </a:r>
            <a:endParaRPr lang="en-US" sz="2000" dirty="0"/>
          </a:p>
        </p:txBody>
      </p:sp>
      <p:pic>
        <p:nvPicPr>
          <p:cNvPr id="8" name="Picture 55" descr="Image result for siemens logo">
            <a:extLst>
              <a:ext uri="{FF2B5EF4-FFF2-40B4-BE49-F238E27FC236}">
                <a16:creationId xmlns:a16="http://schemas.microsoft.com/office/drawing/2014/main" id="{7306517F-F1D7-4C71-80AC-0CB1DEBE3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0375" r="5474"/>
          <a:stretch/>
        </p:blipFill>
        <p:spPr bwMode="auto">
          <a:xfrm>
            <a:off x="66676" y="6164635"/>
            <a:ext cx="1809750" cy="6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7" descr="Image result for newcastle university logo">
            <a:extLst>
              <a:ext uri="{FF2B5EF4-FFF2-40B4-BE49-F238E27FC236}">
                <a16:creationId xmlns:a16="http://schemas.microsoft.com/office/drawing/2014/main" id="{95936991-B4A8-4B0A-B242-52595FAB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42" y="6179320"/>
            <a:ext cx="1835727" cy="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3C22D-6AF3-4DDE-8190-B1433244D4D2}"/>
              </a:ext>
            </a:extLst>
          </p:cNvPr>
          <p:cNvSpPr txBox="1"/>
          <p:nvPr/>
        </p:nvSpPr>
        <p:spPr>
          <a:xfrm>
            <a:off x="73216" y="155854"/>
            <a:ext cx="636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UK Energy Storage Conference 2019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5 September 2019</a:t>
            </a:r>
          </a:p>
        </p:txBody>
      </p:sp>
      <p:pic>
        <p:nvPicPr>
          <p:cNvPr id="14" name="Picture 2" descr="Image result for innovate uk logo">
            <a:extLst>
              <a:ext uri="{FF2B5EF4-FFF2-40B4-BE49-F238E27FC236}">
                <a16:creationId xmlns:a16="http://schemas.microsoft.com/office/drawing/2014/main" id="{98CCAA6A-AB18-4B58-8AEE-D1D97957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47" y="5727253"/>
            <a:ext cx="2181617" cy="1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F53E0C-2CF8-44F8-BAA3-00563932AEBB}"/>
              </a:ext>
            </a:extLst>
          </p:cNvPr>
          <p:cNvSpPr/>
          <p:nvPr/>
        </p:nvSpPr>
        <p:spPr>
          <a:xfrm>
            <a:off x="2665838" y="701159"/>
            <a:ext cx="3228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Knowledge Transfer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28E33-3119-424C-93CC-3DF4436507B9}"/>
              </a:ext>
            </a:extLst>
          </p:cNvPr>
          <p:cNvSpPr txBox="1"/>
          <p:nvPr/>
        </p:nvSpPr>
        <p:spPr>
          <a:xfrm>
            <a:off x="2669628" y="1124607"/>
            <a:ext cx="67686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Associate Responsibilities: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Problem Solving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Research Novelty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 as a bridge between Academic and Industry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 as Industry and Academia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Managing my own research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Project progress, Time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Budget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Identify required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Resource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16787-70CE-4D43-A954-56CE8A3007C5}"/>
              </a:ext>
            </a:extLst>
          </p:cNvPr>
          <p:cNvSpPr txBox="1"/>
          <p:nvPr/>
        </p:nvSpPr>
        <p:spPr>
          <a:xfrm>
            <a:off x="6737133" y="3878317"/>
            <a:ext cx="303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Learn the language!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05425C-99EE-48D4-A9FF-F94C455F5C88}"/>
              </a:ext>
            </a:extLst>
          </p:cNvPr>
          <p:cNvSpPr txBox="1"/>
          <p:nvPr/>
        </p:nvSpPr>
        <p:spPr>
          <a:xfrm>
            <a:off x="6374526" y="4198881"/>
            <a:ext cx="303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Identify the common interest!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4D36B-47BD-408D-825B-55F456CE8F43}"/>
              </a:ext>
            </a:extLst>
          </p:cNvPr>
          <p:cNvSpPr txBox="1"/>
          <p:nvPr/>
        </p:nvSpPr>
        <p:spPr>
          <a:xfrm>
            <a:off x="3153104" y="4892565"/>
            <a:ext cx="729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Learn how to find short-term solutions! (maybe sacrifice precision at first)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1479E4-3E7F-464F-A2B0-D3712A83E36A}"/>
              </a:ext>
            </a:extLst>
          </p:cNvPr>
          <p:cNvSpPr txBox="1"/>
          <p:nvPr/>
        </p:nvSpPr>
        <p:spPr>
          <a:xfrm>
            <a:off x="8939050" y="2990193"/>
            <a:ext cx="303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Learn the differences: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Sales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Academic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3401F1-4F5E-4582-97E2-1D784845CEED}"/>
              </a:ext>
            </a:extLst>
          </p:cNvPr>
          <p:cNvSpPr txBox="1"/>
          <p:nvPr/>
        </p:nvSpPr>
        <p:spPr>
          <a:xfrm>
            <a:off x="8898121" y="1534390"/>
            <a:ext cx="303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Project Management!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Time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Identify the needs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78252F-03AC-4487-AE6D-528167C225BB}"/>
              </a:ext>
            </a:extLst>
          </p:cNvPr>
          <p:cNvSpPr txBox="1"/>
          <p:nvPr/>
        </p:nvSpPr>
        <p:spPr>
          <a:xfrm>
            <a:off x="7041872" y="914610"/>
            <a:ext cx="303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Appreciate the opportunities!</a:t>
            </a:r>
          </a:p>
        </p:txBody>
      </p:sp>
      <p:pic>
        <p:nvPicPr>
          <p:cNvPr id="15" name="Picture 2" descr="Image result for uk energy storage conference 2019 logo">
            <a:extLst>
              <a:ext uri="{FF2B5EF4-FFF2-40B4-BE49-F238E27FC236}">
                <a16:creationId xmlns:a16="http://schemas.microsoft.com/office/drawing/2014/main" id="{38D0AD49-5F53-4216-BC24-F9244A421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32114"/>
          <a:stretch/>
        </p:blipFill>
        <p:spPr bwMode="auto">
          <a:xfrm>
            <a:off x="10265483" y="41801"/>
            <a:ext cx="1856421" cy="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54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Fra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5841</TotalTime>
  <Words>458</Words>
  <Application>Microsoft Office PowerPoint</Application>
  <PresentationFormat>Widescreen</PresentationFormat>
  <Paragraphs>121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Wingdings 2</vt:lpstr>
      <vt:lpstr>Frame</vt:lpstr>
      <vt:lpstr>My life as an  Early Career Researcher</vt:lpstr>
      <vt:lpstr>Overview</vt:lpstr>
      <vt:lpstr>Undergraduate Studies</vt:lpstr>
      <vt:lpstr>Moving to Canada!</vt:lpstr>
      <vt:lpstr>Master’s Studies</vt:lpstr>
      <vt:lpstr>  Moving to the UK!</vt:lpstr>
      <vt:lpstr>KTP Associate  Newcastle University SIEMENS Future Grid</vt:lpstr>
      <vt:lpstr>KTP Associate  Newcastle University SIEMENS Future Grid</vt:lpstr>
      <vt:lpstr>KTP Associate  Newcastle University SIEMENS Future Grid</vt:lpstr>
      <vt:lpstr>KTP Associate  Newcastle University SIEMENS Future Grid</vt:lpstr>
      <vt:lpstr>KTP Associate  Newcastle University SIEMENS Future Grid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</dc:title>
  <dc:creator>npa51</dc:creator>
  <cp:lastModifiedBy>Parisa Akaber</cp:lastModifiedBy>
  <cp:revision>106</cp:revision>
  <dcterms:created xsi:type="dcterms:W3CDTF">2018-10-02T15:17:45Z</dcterms:created>
  <dcterms:modified xsi:type="dcterms:W3CDTF">2019-09-05T10:01:15Z</dcterms:modified>
</cp:coreProperties>
</file>