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handoutMasterIdLst>
    <p:handoutMasterId r:id="rId17"/>
  </p:handoutMasterIdLst>
  <p:sldIdLst>
    <p:sldId id="258" r:id="rId5"/>
    <p:sldId id="468" r:id="rId6"/>
    <p:sldId id="470" r:id="rId7"/>
    <p:sldId id="359" r:id="rId8"/>
    <p:sldId id="427" r:id="rId9"/>
    <p:sldId id="487" r:id="rId10"/>
    <p:sldId id="488" r:id="rId11"/>
    <p:sldId id="483" r:id="rId12"/>
    <p:sldId id="479" r:id="rId13"/>
    <p:sldId id="485" r:id="rId14"/>
    <p:sldId id="486" r:id="rId15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l Wipat" initials="A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003366"/>
    <a:srgbClr val="32399A"/>
    <a:srgbClr val="151F47"/>
    <a:srgbClr val="D600AF"/>
    <a:srgbClr val="41A5D7"/>
    <a:srgbClr val="53AEDB"/>
    <a:srgbClr val="37A1D5"/>
    <a:srgbClr val="026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 autoAdjust="0"/>
    <p:restoredTop sz="74387" autoAdjust="0"/>
  </p:normalViewPr>
  <p:slideViewPr>
    <p:cSldViewPr snapToGrid="0">
      <p:cViewPr>
        <p:scale>
          <a:sx n="100" d="100"/>
          <a:sy n="100" d="100"/>
        </p:scale>
        <p:origin x="-204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5864B-9C1C-7549-B745-0C903C4FF9B7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0FEBC-1BA5-C44F-AF83-222F956BCACE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4818C961-CFB1-2D4D-B375-2E9EBF721B7A}" type="parTrans" cxnId="{8A2F3D95-49D7-E24E-AE7C-F9D2C75F08A8}">
      <dgm:prSet/>
      <dgm:spPr/>
      <dgm:t>
        <a:bodyPr/>
        <a:lstStyle/>
        <a:p>
          <a:endParaRPr lang="en-US"/>
        </a:p>
      </dgm:t>
    </dgm:pt>
    <dgm:pt modelId="{0BDE5B9F-0222-6A4A-A164-DFD211873732}" type="sibTrans" cxnId="{8A2F3D95-49D7-E24E-AE7C-F9D2C75F08A8}">
      <dgm:prSet/>
      <dgm:spPr/>
      <dgm:t>
        <a:bodyPr/>
        <a:lstStyle/>
        <a:p>
          <a:endParaRPr lang="en-US"/>
        </a:p>
      </dgm:t>
    </dgm:pt>
    <dgm:pt modelId="{4007DB01-1896-2F40-8FCC-45E95B72BBF1}">
      <dgm:prSet phldrT="[Text]"/>
      <dgm:spPr/>
      <dgm:t>
        <a:bodyPr/>
        <a:lstStyle/>
        <a:p>
          <a:r>
            <a:rPr lang="en-US" dirty="0" smtClean="0"/>
            <a:t>Build</a:t>
          </a:r>
          <a:endParaRPr lang="en-US" dirty="0"/>
        </a:p>
      </dgm:t>
    </dgm:pt>
    <dgm:pt modelId="{D5862CD8-5BE2-D849-AEB2-B68D7BFEE66D}" type="parTrans" cxnId="{7E8A4546-0F7F-144C-AFEC-144769525136}">
      <dgm:prSet/>
      <dgm:spPr/>
      <dgm:t>
        <a:bodyPr/>
        <a:lstStyle/>
        <a:p>
          <a:endParaRPr lang="en-US"/>
        </a:p>
      </dgm:t>
    </dgm:pt>
    <dgm:pt modelId="{6B92E5AF-CFC7-C743-9E15-B3834CD93ADA}" type="sibTrans" cxnId="{7E8A4546-0F7F-144C-AFEC-144769525136}">
      <dgm:prSet/>
      <dgm:spPr/>
      <dgm:t>
        <a:bodyPr/>
        <a:lstStyle/>
        <a:p>
          <a:endParaRPr lang="en-US"/>
        </a:p>
      </dgm:t>
    </dgm:pt>
    <dgm:pt modelId="{177B0998-1067-C14D-BDE6-0BE7FF9E9826}">
      <dgm:prSet phldrT="[Text]"/>
      <dgm:spPr/>
      <dgm:t>
        <a:bodyPr/>
        <a:lstStyle/>
        <a:p>
          <a:r>
            <a:rPr lang="en-US" dirty="0" smtClean="0"/>
            <a:t>Test</a:t>
          </a:r>
          <a:endParaRPr lang="en-US" dirty="0"/>
        </a:p>
      </dgm:t>
    </dgm:pt>
    <dgm:pt modelId="{7045C712-50B3-A34F-A67A-4358E73024EF}" type="parTrans" cxnId="{7CA28C38-FFFB-B64C-9F3D-98E158DDB05F}">
      <dgm:prSet/>
      <dgm:spPr/>
      <dgm:t>
        <a:bodyPr/>
        <a:lstStyle/>
        <a:p>
          <a:endParaRPr lang="en-US"/>
        </a:p>
      </dgm:t>
    </dgm:pt>
    <dgm:pt modelId="{65F447E8-C670-5F4A-997A-A34A1BF6A22D}" type="sibTrans" cxnId="{7CA28C38-FFFB-B64C-9F3D-98E158DDB05F}">
      <dgm:prSet/>
      <dgm:spPr/>
      <dgm:t>
        <a:bodyPr/>
        <a:lstStyle/>
        <a:p>
          <a:endParaRPr lang="en-US"/>
        </a:p>
      </dgm:t>
    </dgm:pt>
    <dgm:pt modelId="{D0EE3541-AFD0-2E4C-9CB1-C099A6AEA880}" type="pres">
      <dgm:prSet presAssocID="{7695864B-9C1C-7549-B745-0C903C4FF9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A4F02-A01A-A14C-9EBA-416E2E763EC0}" type="pres">
      <dgm:prSet presAssocID="{8770FEBC-1BA5-C44F-AF83-222F956BCACE}" presName="dummy" presStyleCnt="0"/>
      <dgm:spPr/>
    </dgm:pt>
    <dgm:pt modelId="{BA644CC2-188E-664A-AE7B-B3612E09D618}" type="pres">
      <dgm:prSet presAssocID="{8770FEBC-1BA5-C44F-AF83-222F956BCACE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3BF8C-1625-494F-9631-A479686E9E5B}" type="pres">
      <dgm:prSet presAssocID="{0BDE5B9F-0222-6A4A-A164-DFD211873732}" presName="sibTrans" presStyleLbl="node1" presStyleIdx="0" presStyleCnt="3"/>
      <dgm:spPr/>
      <dgm:t>
        <a:bodyPr/>
        <a:lstStyle/>
        <a:p>
          <a:endParaRPr lang="en-US"/>
        </a:p>
      </dgm:t>
    </dgm:pt>
    <dgm:pt modelId="{981A31C4-108E-BC43-ACA5-C97636E62431}" type="pres">
      <dgm:prSet presAssocID="{4007DB01-1896-2F40-8FCC-45E95B72BBF1}" presName="dummy" presStyleCnt="0"/>
      <dgm:spPr/>
    </dgm:pt>
    <dgm:pt modelId="{4870C056-42D1-964B-8D4D-7E704DD9E7F3}" type="pres">
      <dgm:prSet presAssocID="{4007DB01-1896-2F40-8FCC-45E95B72BBF1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14353-C58A-CB4B-952D-B41AF07FCDC8}" type="pres">
      <dgm:prSet presAssocID="{6B92E5AF-CFC7-C743-9E15-B3834CD93ADA}" presName="sibTrans" presStyleLbl="node1" presStyleIdx="1" presStyleCnt="3"/>
      <dgm:spPr/>
      <dgm:t>
        <a:bodyPr/>
        <a:lstStyle/>
        <a:p>
          <a:endParaRPr lang="en-US"/>
        </a:p>
      </dgm:t>
    </dgm:pt>
    <dgm:pt modelId="{75A489FC-0FA8-0C4F-BBCB-B6AE5A077181}" type="pres">
      <dgm:prSet presAssocID="{177B0998-1067-C14D-BDE6-0BE7FF9E9826}" presName="dummy" presStyleCnt="0"/>
      <dgm:spPr/>
    </dgm:pt>
    <dgm:pt modelId="{55C59288-F164-C24F-BBAF-DC50D626C5C8}" type="pres">
      <dgm:prSet presAssocID="{177B0998-1067-C14D-BDE6-0BE7FF9E982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521AD-F2A3-9342-98DA-0159B6801B4A}" type="pres">
      <dgm:prSet presAssocID="{65F447E8-C670-5F4A-997A-A34A1BF6A22D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492B9F7-A5EC-9D49-93C4-618C25808598}" type="presOf" srcId="{7695864B-9C1C-7549-B745-0C903C4FF9B7}" destId="{D0EE3541-AFD0-2E4C-9CB1-C099A6AEA880}" srcOrd="0" destOrd="0" presId="urn:microsoft.com/office/officeart/2005/8/layout/cycle1"/>
    <dgm:cxn modelId="{F17316E8-E5DF-0349-A01C-D94F458F9499}" type="presOf" srcId="{65F447E8-C670-5F4A-997A-A34A1BF6A22D}" destId="{A0A521AD-F2A3-9342-98DA-0159B6801B4A}" srcOrd="0" destOrd="0" presId="urn:microsoft.com/office/officeart/2005/8/layout/cycle1"/>
    <dgm:cxn modelId="{8A2F3D95-49D7-E24E-AE7C-F9D2C75F08A8}" srcId="{7695864B-9C1C-7549-B745-0C903C4FF9B7}" destId="{8770FEBC-1BA5-C44F-AF83-222F956BCACE}" srcOrd="0" destOrd="0" parTransId="{4818C961-CFB1-2D4D-B375-2E9EBF721B7A}" sibTransId="{0BDE5B9F-0222-6A4A-A164-DFD211873732}"/>
    <dgm:cxn modelId="{25BF76AB-648B-DC40-9DDD-18C889E09BAE}" type="presOf" srcId="{8770FEBC-1BA5-C44F-AF83-222F956BCACE}" destId="{BA644CC2-188E-664A-AE7B-B3612E09D618}" srcOrd="0" destOrd="0" presId="urn:microsoft.com/office/officeart/2005/8/layout/cycle1"/>
    <dgm:cxn modelId="{DD469A5D-8070-5947-AF9D-CBC76FB3485D}" type="presOf" srcId="{6B92E5AF-CFC7-C743-9E15-B3834CD93ADA}" destId="{C3B14353-C58A-CB4B-952D-B41AF07FCDC8}" srcOrd="0" destOrd="0" presId="urn:microsoft.com/office/officeart/2005/8/layout/cycle1"/>
    <dgm:cxn modelId="{82A66E0F-3BC7-F544-AE81-C1321522566D}" type="presOf" srcId="{0BDE5B9F-0222-6A4A-A164-DFD211873732}" destId="{3663BF8C-1625-494F-9631-A479686E9E5B}" srcOrd="0" destOrd="0" presId="urn:microsoft.com/office/officeart/2005/8/layout/cycle1"/>
    <dgm:cxn modelId="{697E5F20-20F0-3A49-912F-90CAC1F2DF10}" type="presOf" srcId="{4007DB01-1896-2F40-8FCC-45E95B72BBF1}" destId="{4870C056-42D1-964B-8D4D-7E704DD9E7F3}" srcOrd="0" destOrd="0" presId="urn:microsoft.com/office/officeart/2005/8/layout/cycle1"/>
    <dgm:cxn modelId="{7CA28C38-FFFB-B64C-9F3D-98E158DDB05F}" srcId="{7695864B-9C1C-7549-B745-0C903C4FF9B7}" destId="{177B0998-1067-C14D-BDE6-0BE7FF9E9826}" srcOrd="2" destOrd="0" parTransId="{7045C712-50B3-A34F-A67A-4358E73024EF}" sibTransId="{65F447E8-C670-5F4A-997A-A34A1BF6A22D}"/>
    <dgm:cxn modelId="{7E8A4546-0F7F-144C-AFEC-144769525136}" srcId="{7695864B-9C1C-7549-B745-0C903C4FF9B7}" destId="{4007DB01-1896-2F40-8FCC-45E95B72BBF1}" srcOrd="1" destOrd="0" parTransId="{D5862CD8-5BE2-D849-AEB2-B68D7BFEE66D}" sibTransId="{6B92E5AF-CFC7-C743-9E15-B3834CD93ADA}"/>
    <dgm:cxn modelId="{A73CBDE1-65ED-B448-B832-1A24CEA391AC}" type="presOf" srcId="{177B0998-1067-C14D-BDE6-0BE7FF9E9826}" destId="{55C59288-F164-C24F-BBAF-DC50D626C5C8}" srcOrd="0" destOrd="0" presId="urn:microsoft.com/office/officeart/2005/8/layout/cycle1"/>
    <dgm:cxn modelId="{076D0D79-3468-6540-852A-2948B3243CC3}" type="presParOf" srcId="{D0EE3541-AFD0-2E4C-9CB1-C099A6AEA880}" destId="{A25A4F02-A01A-A14C-9EBA-416E2E763EC0}" srcOrd="0" destOrd="0" presId="urn:microsoft.com/office/officeart/2005/8/layout/cycle1"/>
    <dgm:cxn modelId="{D91EBA30-C2B8-334F-BFA4-95F7A161C329}" type="presParOf" srcId="{D0EE3541-AFD0-2E4C-9CB1-C099A6AEA880}" destId="{BA644CC2-188E-664A-AE7B-B3612E09D618}" srcOrd="1" destOrd="0" presId="urn:microsoft.com/office/officeart/2005/8/layout/cycle1"/>
    <dgm:cxn modelId="{88211A09-DD2B-714C-AFDF-C2B30236C6B2}" type="presParOf" srcId="{D0EE3541-AFD0-2E4C-9CB1-C099A6AEA880}" destId="{3663BF8C-1625-494F-9631-A479686E9E5B}" srcOrd="2" destOrd="0" presId="urn:microsoft.com/office/officeart/2005/8/layout/cycle1"/>
    <dgm:cxn modelId="{D4B61EEC-C2D4-734D-81A2-712D375643F4}" type="presParOf" srcId="{D0EE3541-AFD0-2E4C-9CB1-C099A6AEA880}" destId="{981A31C4-108E-BC43-ACA5-C97636E62431}" srcOrd="3" destOrd="0" presId="urn:microsoft.com/office/officeart/2005/8/layout/cycle1"/>
    <dgm:cxn modelId="{7D7D7F82-9CFD-CA4E-A7BA-D0C32BFBA25F}" type="presParOf" srcId="{D0EE3541-AFD0-2E4C-9CB1-C099A6AEA880}" destId="{4870C056-42D1-964B-8D4D-7E704DD9E7F3}" srcOrd="4" destOrd="0" presId="urn:microsoft.com/office/officeart/2005/8/layout/cycle1"/>
    <dgm:cxn modelId="{93744CEE-CED1-5245-8DA0-CD9D1D0BCDC7}" type="presParOf" srcId="{D0EE3541-AFD0-2E4C-9CB1-C099A6AEA880}" destId="{C3B14353-C58A-CB4B-952D-B41AF07FCDC8}" srcOrd="5" destOrd="0" presId="urn:microsoft.com/office/officeart/2005/8/layout/cycle1"/>
    <dgm:cxn modelId="{DFF63319-67F5-3340-84CA-82C706862627}" type="presParOf" srcId="{D0EE3541-AFD0-2E4C-9CB1-C099A6AEA880}" destId="{75A489FC-0FA8-0C4F-BBCB-B6AE5A077181}" srcOrd="6" destOrd="0" presId="urn:microsoft.com/office/officeart/2005/8/layout/cycle1"/>
    <dgm:cxn modelId="{9417FF8F-2CED-2F43-AFAA-1A7FD3C7BD54}" type="presParOf" srcId="{D0EE3541-AFD0-2E4C-9CB1-C099A6AEA880}" destId="{55C59288-F164-C24F-BBAF-DC50D626C5C8}" srcOrd="7" destOrd="0" presId="urn:microsoft.com/office/officeart/2005/8/layout/cycle1"/>
    <dgm:cxn modelId="{BFB98C6E-80C7-E949-BAC8-81467C86E924}" type="presParOf" srcId="{D0EE3541-AFD0-2E4C-9CB1-C099A6AEA880}" destId="{A0A521AD-F2A3-9342-98DA-0159B6801B4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8215E7-4C5F-994B-9ACB-CC7C010B4AED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DA660A-981C-7341-8934-C269AAB6B71D}">
      <dgm:prSet phldrT="[Text]"/>
      <dgm:spPr/>
      <dgm:t>
        <a:bodyPr/>
        <a:lstStyle/>
        <a:p>
          <a:r>
            <a:rPr lang="en-US" dirty="0" smtClean="0"/>
            <a:t>Scientific Literature</a:t>
          </a:r>
          <a:endParaRPr lang="en-US" dirty="0"/>
        </a:p>
      </dgm:t>
    </dgm:pt>
    <dgm:pt modelId="{3DD6BADA-647E-A248-90C0-987582F9E348}" type="parTrans" cxnId="{CF42B901-52E2-4548-9930-C3AEE7A17BED}">
      <dgm:prSet/>
      <dgm:spPr/>
      <dgm:t>
        <a:bodyPr/>
        <a:lstStyle/>
        <a:p>
          <a:endParaRPr lang="en-US"/>
        </a:p>
      </dgm:t>
    </dgm:pt>
    <dgm:pt modelId="{EB0FA09E-7B54-734E-B041-BBD60BFC3574}" type="sibTrans" cxnId="{CF42B901-52E2-4548-9930-C3AEE7A17BED}">
      <dgm:prSet/>
      <dgm:spPr/>
      <dgm:t>
        <a:bodyPr/>
        <a:lstStyle/>
        <a:p>
          <a:endParaRPr lang="en-US"/>
        </a:p>
      </dgm:t>
    </dgm:pt>
    <dgm:pt modelId="{E1914F7F-AB02-6C4B-96B6-8CD84F77B801}">
      <dgm:prSet phldrT="[Text]"/>
      <dgm:spPr/>
      <dgm:t>
        <a:bodyPr/>
        <a:lstStyle/>
        <a:p>
          <a:r>
            <a:rPr lang="en-US" dirty="0" smtClean="0"/>
            <a:t>Biological Databases</a:t>
          </a:r>
          <a:endParaRPr lang="en-US" dirty="0"/>
        </a:p>
      </dgm:t>
    </dgm:pt>
    <dgm:pt modelId="{A8DE922D-42A8-DB4C-BCCB-4381D8763698}" type="parTrans" cxnId="{27F0A743-2E92-894D-9016-D0F3B0F31C6A}">
      <dgm:prSet/>
      <dgm:spPr/>
      <dgm:t>
        <a:bodyPr/>
        <a:lstStyle/>
        <a:p>
          <a:endParaRPr lang="en-US"/>
        </a:p>
      </dgm:t>
    </dgm:pt>
    <dgm:pt modelId="{F0F13F0B-AC1F-E94D-9BC8-CF063587B600}" type="sibTrans" cxnId="{27F0A743-2E92-894D-9016-D0F3B0F31C6A}">
      <dgm:prSet/>
      <dgm:spPr/>
      <dgm:t>
        <a:bodyPr/>
        <a:lstStyle/>
        <a:p>
          <a:endParaRPr lang="en-US"/>
        </a:p>
      </dgm:t>
    </dgm:pt>
    <dgm:pt modelId="{13B884EE-116F-8C44-B480-50EEFDED0ED4}">
      <dgm:prSet phldrT="[Text]"/>
      <dgm:spPr/>
      <dgm:t>
        <a:bodyPr/>
        <a:lstStyle/>
        <a:p>
          <a:r>
            <a:rPr lang="en-US" dirty="0" smtClean="0"/>
            <a:t>Design Tools</a:t>
          </a:r>
          <a:endParaRPr lang="en-US" dirty="0"/>
        </a:p>
      </dgm:t>
    </dgm:pt>
    <dgm:pt modelId="{524E7C7C-57FB-BD42-8B31-8D590514920E}" type="parTrans" cxnId="{C36CFC8E-1F60-414E-946C-38E17B81D21C}">
      <dgm:prSet/>
      <dgm:spPr/>
      <dgm:t>
        <a:bodyPr/>
        <a:lstStyle/>
        <a:p>
          <a:endParaRPr lang="en-US"/>
        </a:p>
      </dgm:t>
    </dgm:pt>
    <dgm:pt modelId="{19078491-0804-334B-8EC1-7597BD6B16C7}" type="sibTrans" cxnId="{C36CFC8E-1F60-414E-946C-38E17B81D21C}">
      <dgm:prSet/>
      <dgm:spPr/>
      <dgm:t>
        <a:bodyPr/>
        <a:lstStyle/>
        <a:p>
          <a:endParaRPr lang="en-US"/>
        </a:p>
      </dgm:t>
    </dgm:pt>
    <dgm:pt modelId="{F8386EE6-E308-4846-A2FE-9FDD9A1BEC50}" type="pres">
      <dgm:prSet presAssocID="{C38215E7-4C5F-994B-9ACB-CC7C010B4AE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748573-0EE8-5B4F-891A-E09ACF863844}" type="pres">
      <dgm:prSet presAssocID="{7DDA660A-981C-7341-8934-C269AAB6B71D}" presName="horFlow" presStyleCnt="0"/>
      <dgm:spPr/>
    </dgm:pt>
    <dgm:pt modelId="{9323A76C-25B6-EA47-AE53-3A8A69882CFD}" type="pres">
      <dgm:prSet presAssocID="{7DDA660A-981C-7341-8934-C269AAB6B71D}" presName="bigChev" presStyleLbl="node1" presStyleIdx="0" presStyleCnt="3"/>
      <dgm:spPr/>
      <dgm:t>
        <a:bodyPr/>
        <a:lstStyle/>
        <a:p>
          <a:endParaRPr lang="en-US"/>
        </a:p>
      </dgm:t>
    </dgm:pt>
    <dgm:pt modelId="{65A32910-03E9-4146-99FB-D94D88D41CB3}" type="pres">
      <dgm:prSet presAssocID="{7DDA660A-981C-7341-8934-C269AAB6B71D}" presName="vSp" presStyleCnt="0"/>
      <dgm:spPr/>
    </dgm:pt>
    <dgm:pt modelId="{4E8E29C4-60F2-FE4E-93B1-05F96B1E8B54}" type="pres">
      <dgm:prSet presAssocID="{E1914F7F-AB02-6C4B-96B6-8CD84F77B801}" presName="horFlow" presStyleCnt="0"/>
      <dgm:spPr/>
    </dgm:pt>
    <dgm:pt modelId="{F3731E0F-4CCC-7D4B-A224-3FC101EBF930}" type="pres">
      <dgm:prSet presAssocID="{E1914F7F-AB02-6C4B-96B6-8CD84F77B801}" presName="bigChev" presStyleLbl="node1" presStyleIdx="1" presStyleCnt="3" custLinFactNeighborY="2366"/>
      <dgm:spPr/>
      <dgm:t>
        <a:bodyPr/>
        <a:lstStyle/>
        <a:p>
          <a:endParaRPr lang="en-US"/>
        </a:p>
      </dgm:t>
    </dgm:pt>
    <dgm:pt modelId="{0F07BF04-BC84-4143-B70A-C938F6EEAFE7}" type="pres">
      <dgm:prSet presAssocID="{E1914F7F-AB02-6C4B-96B6-8CD84F77B801}" presName="vSp" presStyleCnt="0"/>
      <dgm:spPr/>
    </dgm:pt>
    <dgm:pt modelId="{8FDDC744-B98E-8A4B-9237-41BDC5BAFAC1}" type="pres">
      <dgm:prSet presAssocID="{13B884EE-116F-8C44-B480-50EEFDED0ED4}" presName="horFlow" presStyleCnt="0"/>
      <dgm:spPr/>
    </dgm:pt>
    <dgm:pt modelId="{CF64878E-AE7C-7F40-820C-4DC263F24DC9}" type="pres">
      <dgm:prSet presAssocID="{13B884EE-116F-8C44-B480-50EEFDED0ED4}" presName="bigChev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36CFC8E-1F60-414E-946C-38E17B81D21C}" srcId="{C38215E7-4C5F-994B-9ACB-CC7C010B4AED}" destId="{13B884EE-116F-8C44-B480-50EEFDED0ED4}" srcOrd="2" destOrd="0" parTransId="{524E7C7C-57FB-BD42-8B31-8D590514920E}" sibTransId="{19078491-0804-334B-8EC1-7597BD6B16C7}"/>
    <dgm:cxn modelId="{27F0A743-2E92-894D-9016-D0F3B0F31C6A}" srcId="{C38215E7-4C5F-994B-9ACB-CC7C010B4AED}" destId="{E1914F7F-AB02-6C4B-96B6-8CD84F77B801}" srcOrd="1" destOrd="0" parTransId="{A8DE922D-42A8-DB4C-BCCB-4381D8763698}" sibTransId="{F0F13F0B-AC1F-E94D-9BC8-CF063587B600}"/>
    <dgm:cxn modelId="{28BAB37E-9807-BB45-AEE4-4229F1ABF563}" type="presOf" srcId="{C38215E7-4C5F-994B-9ACB-CC7C010B4AED}" destId="{F8386EE6-E308-4846-A2FE-9FDD9A1BEC50}" srcOrd="0" destOrd="0" presId="urn:microsoft.com/office/officeart/2005/8/layout/lProcess3"/>
    <dgm:cxn modelId="{F0E3AC20-EFDA-FB4B-8A4B-932B9D4EC7EB}" type="presOf" srcId="{7DDA660A-981C-7341-8934-C269AAB6B71D}" destId="{9323A76C-25B6-EA47-AE53-3A8A69882CFD}" srcOrd="0" destOrd="0" presId="urn:microsoft.com/office/officeart/2005/8/layout/lProcess3"/>
    <dgm:cxn modelId="{F76FFEF8-8342-C944-85C0-61563B1CF8F3}" type="presOf" srcId="{13B884EE-116F-8C44-B480-50EEFDED0ED4}" destId="{CF64878E-AE7C-7F40-820C-4DC263F24DC9}" srcOrd="0" destOrd="0" presId="urn:microsoft.com/office/officeart/2005/8/layout/lProcess3"/>
    <dgm:cxn modelId="{CF42B901-52E2-4548-9930-C3AEE7A17BED}" srcId="{C38215E7-4C5F-994B-9ACB-CC7C010B4AED}" destId="{7DDA660A-981C-7341-8934-C269AAB6B71D}" srcOrd="0" destOrd="0" parTransId="{3DD6BADA-647E-A248-90C0-987582F9E348}" sibTransId="{EB0FA09E-7B54-734E-B041-BBD60BFC3574}"/>
    <dgm:cxn modelId="{4292FC38-B992-9A43-9776-C2F099F08E30}" type="presOf" srcId="{E1914F7F-AB02-6C4B-96B6-8CD84F77B801}" destId="{F3731E0F-4CCC-7D4B-A224-3FC101EBF930}" srcOrd="0" destOrd="0" presId="urn:microsoft.com/office/officeart/2005/8/layout/lProcess3"/>
    <dgm:cxn modelId="{44A6425C-3D96-7A4D-BC91-0A953BDDEA4F}" type="presParOf" srcId="{F8386EE6-E308-4846-A2FE-9FDD9A1BEC50}" destId="{4B748573-0EE8-5B4F-891A-E09ACF863844}" srcOrd="0" destOrd="0" presId="urn:microsoft.com/office/officeart/2005/8/layout/lProcess3"/>
    <dgm:cxn modelId="{B04DF7D0-1F65-854F-82D1-58BBB3904728}" type="presParOf" srcId="{4B748573-0EE8-5B4F-891A-E09ACF863844}" destId="{9323A76C-25B6-EA47-AE53-3A8A69882CFD}" srcOrd="0" destOrd="0" presId="urn:microsoft.com/office/officeart/2005/8/layout/lProcess3"/>
    <dgm:cxn modelId="{93314511-D536-534C-8BE6-17B90DD68D09}" type="presParOf" srcId="{F8386EE6-E308-4846-A2FE-9FDD9A1BEC50}" destId="{65A32910-03E9-4146-99FB-D94D88D41CB3}" srcOrd="1" destOrd="0" presId="urn:microsoft.com/office/officeart/2005/8/layout/lProcess3"/>
    <dgm:cxn modelId="{6B6CE0D5-794B-E84C-BB85-3599D489ED6D}" type="presParOf" srcId="{F8386EE6-E308-4846-A2FE-9FDD9A1BEC50}" destId="{4E8E29C4-60F2-FE4E-93B1-05F96B1E8B54}" srcOrd="2" destOrd="0" presId="urn:microsoft.com/office/officeart/2005/8/layout/lProcess3"/>
    <dgm:cxn modelId="{34BF9F64-57A3-1E4A-9E0B-51D3344FDE4A}" type="presParOf" srcId="{4E8E29C4-60F2-FE4E-93B1-05F96B1E8B54}" destId="{F3731E0F-4CCC-7D4B-A224-3FC101EBF930}" srcOrd="0" destOrd="0" presId="urn:microsoft.com/office/officeart/2005/8/layout/lProcess3"/>
    <dgm:cxn modelId="{2FB519AB-1BBC-0146-A020-1E8DD20B4E75}" type="presParOf" srcId="{F8386EE6-E308-4846-A2FE-9FDD9A1BEC50}" destId="{0F07BF04-BC84-4143-B70A-C938F6EEAFE7}" srcOrd="3" destOrd="0" presId="urn:microsoft.com/office/officeart/2005/8/layout/lProcess3"/>
    <dgm:cxn modelId="{18E2A659-5453-5B46-9050-CF642F8AF392}" type="presParOf" srcId="{F8386EE6-E308-4846-A2FE-9FDD9A1BEC50}" destId="{8FDDC744-B98E-8A4B-9237-41BDC5BAFAC1}" srcOrd="4" destOrd="0" presId="urn:microsoft.com/office/officeart/2005/8/layout/lProcess3"/>
    <dgm:cxn modelId="{6C2015D0-7265-7C49-B9B2-11BDC3AD46E8}" type="presParOf" srcId="{8FDDC744-B98E-8A4B-9237-41BDC5BAFAC1}" destId="{CF64878E-AE7C-7F40-820C-4DC263F24DC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44CC2-188E-664A-AE7B-B3612E09D618}">
      <dsp:nvSpPr>
        <dsp:cNvPr id="0" name=""/>
        <dsp:cNvSpPr/>
      </dsp:nvSpPr>
      <dsp:spPr>
        <a:xfrm>
          <a:off x="1648983" y="126937"/>
          <a:ext cx="646007" cy="64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</a:t>
          </a:r>
          <a:endParaRPr lang="en-US" sz="1600" kern="1200" dirty="0"/>
        </a:p>
      </dsp:txBody>
      <dsp:txXfrm>
        <a:off x="1648983" y="126937"/>
        <a:ext cx="646007" cy="646007"/>
      </dsp:txXfrm>
    </dsp:sp>
    <dsp:sp modelId="{3663BF8C-1625-494F-9631-A479686E9E5B}">
      <dsp:nvSpPr>
        <dsp:cNvPr id="0" name=""/>
        <dsp:cNvSpPr/>
      </dsp:nvSpPr>
      <dsp:spPr>
        <a:xfrm>
          <a:off x="665004" y="-166"/>
          <a:ext cx="1527490" cy="1527490"/>
        </a:xfrm>
        <a:prstGeom prst="circularArrow">
          <a:avLst>
            <a:gd name="adj1" fmla="val 8247"/>
            <a:gd name="adj2" fmla="val 575988"/>
            <a:gd name="adj3" fmla="val 2964444"/>
            <a:gd name="adj4" fmla="val 51328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70C056-42D1-964B-8D4D-7E704DD9E7F3}">
      <dsp:nvSpPr>
        <dsp:cNvPr id="0" name=""/>
        <dsp:cNvSpPr/>
      </dsp:nvSpPr>
      <dsp:spPr>
        <a:xfrm>
          <a:off x="1105746" y="1067851"/>
          <a:ext cx="646007" cy="64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Build</a:t>
          </a:r>
          <a:endParaRPr lang="en-US" sz="1600" kern="1200" dirty="0"/>
        </a:p>
      </dsp:txBody>
      <dsp:txXfrm>
        <a:off x="1105746" y="1067851"/>
        <a:ext cx="646007" cy="646007"/>
      </dsp:txXfrm>
    </dsp:sp>
    <dsp:sp modelId="{C3B14353-C58A-CB4B-952D-B41AF07FCDC8}">
      <dsp:nvSpPr>
        <dsp:cNvPr id="0" name=""/>
        <dsp:cNvSpPr/>
      </dsp:nvSpPr>
      <dsp:spPr>
        <a:xfrm>
          <a:off x="665004" y="-166"/>
          <a:ext cx="1527490" cy="1527490"/>
        </a:xfrm>
        <a:prstGeom prst="circularArrow">
          <a:avLst>
            <a:gd name="adj1" fmla="val 8247"/>
            <a:gd name="adj2" fmla="val 575988"/>
            <a:gd name="adj3" fmla="val 10172684"/>
            <a:gd name="adj4" fmla="val 7259567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59288-F164-C24F-BBAF-DC50D626C5C8}">
      <dsp:nvSpPr>
        <dsp:cNvPr id="0" name=""/>
        <dsp:cNvSpPr/>
      </dsp:nvSpPr>
      <dsp:spPr>
        <a:xfrm>
          <a:off x="562509" y="126937"/>
          <a:ext cx="646007" cy="64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</a:t>
          </a:r>
          <a:endParaRPr lang="en-US" sz="1600" kern="1200" dirty="0"/>
        </a:p>
      </dsp:txBody>
      <dsp:txXfrm>
        <a:off x="562509" y="126937"/>
        <a:ext cx="646007" cy="646007"/>
      </dsp:txXfrm>
    </dsp:sp>
    <dsp:sp modelId="{A0A521AD-F2A3-9342-98DA-0159B6801B4A}">
      <dsp:nvSpPr>
        <dsp:cNvPr id="0" name=""/>
        <dsp:cNvSpPr/>
      </dsp:nvSpPr>
      <dsp:spPr>
        <a:xfrm>
          <a:off x="665004" y="-166"/>
          <a:ext cx="1527490" cy="1527490"/>
        </a:xfrm>
        <a:prstGeom prst="circularArrow">
          <a:avLst>
            <a:gd name="adj1" fmla="val 8247"/>
            <a:gd name="adj2" fmla="val 575988"/>
            <a:gd name="adj3" fmla="val 16857271"/>
            <a:gd name="adj4" fmla="val 14966741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3A76C-25B6-EA47-AE53-3A8A69882CFD}">
      <dsp:nvSpPr>
        <dsp:cNvPr id="0" name=""/>
        <dsp:cNvSpPr/>
      </dsp:nvSpPr>
      <dsp:spPr>
        <a:xfrm>
          <a:off x="772101" y="146"/>
          <a:ext cx="1529197" cy="6116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Scientific Literature</a:t>
          </a:r>
          <a:endParaRPr lang="en-US" sz="1600" kern="1200" dirty="0"/>
        </a:p>
      </dsp:txBody>
      <dsp:txXfrm>
        <a:off x="1077940" y="146"/>
        <a:ext cx="917519" cy="611678"/>
      </dsp:txXfrm>
    </dsp:sp>
    <dsp:sp modelId="{F3731E0F-4CCC-7D4B-A224-3FC101EBF930}">
      <dsp:nvSpPr>
        <dsp:cNvPr id="0" name=""/>
        <dsp:cNvSpPr/>
      </dsp:nvSpPr>
      <dsp:spPr>
        <a:xfrm>
          <a:off x="772101" y="711932"/>
          <a:ext cx="1529197" cy="6116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Biological Databases</a:t>
          </a:r>
          <a:endParaRPr lang="en-US" sz="1600" kern="1200" dirty="0"/>
        </a:p>
      </dsp:txBody>
      <dsp:txXfrm>
        <a:off x="1077940" y="711932"/>
        <a:ext cx="917519" cy="611678"/>
      </dsp:txXfrm>
    </dsp:sp>
    <dsp:sp modelId="{CF64878E-AE7C-7F40-820C-4DC263F24DC9}">
      <dsp:nvSpPr>
        <dsp:cNvPr id="0" name=""/>
        <dsp:cNvSpPr/>
      </dsp:nvSpPr>
      <dsp:spPr>
        <a:xfrm>
          <a:off x="772101" y="1394774"/>
          <a:ext cx="1529197" cy="6116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Design Tools</a:t>
          </a:r>
          <a:endParaRPr lang="en-US" sz="1600" kern="1200" dirty="0"/>
        </a:p>
      </dsp:txBody>
      <dsp:txXfrm>
        <a:off x="1077940" y="1394774"/>
        <a:ext cx="917519" cy="611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8" y="1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8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C896D3-57A9-4B5E-9DE2-1B1162204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20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8" y="1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F74FFCF-1778-4641-B5D9-4F70656A82F2}" type="datetimeFigureOut">
              <a:rPr lang="en-GB" smtClean="0"/>
              <a:pPr/>
              <a:t>13/04/16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3108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8" y="9433108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EF89D34-E1B2-4266-BF3E-1433F25EC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0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9D34-E1B2-4266-BF3E-1433F25EC44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7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9D34-E1B2-4266-BF3E-1433F25EC44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55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9D34-E1B2-4266-BF3E-1433F25EC44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92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9D34-E1B2-4266-BF3E-1433F25EC44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0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9D34-E1B2-4266-BF3E-1433F25EC44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43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9D34-E1B2-4266-BF3E-1433F25EC44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816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9D34-E1B2-4266-BF3E-1433F25EC44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4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9D34-E1B2-4266-BF3E-1433F25EC44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58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9D34-E1B2-4266-BF3E-1433F25EC44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75325" y="2173288"/>
            <a:ext cx="1819275" cy="273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2173288"/>
            <a:ext cx="5305425" cy="273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2397125"/>
            <a:ext cx="3771900" cy="342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2397125"/>
            <a:ext cx="3773488" cy="342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5388" y="119063"/>
            <a:ext cx="2038350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19063"/>
            <a:ext cx="5965825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3270250"/>
            <a:ext cx="3070225" cy="213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6800" y="3270250"/>
            <a:ext cx="3070225" cy="2132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274638"/>
            <a:ext cx="2074862" cy="51276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274638"/>
            <a:ext cx="6075363" cy="5127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2389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3025775"/>
            <a:ext cx="3546475" cy="187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6375" y="3025775"/>
            <a:ext cx="3548063" cy="187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0" name="Picture 30" descr="FMS-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-2630488" y="-1539875"/>
            <a:ext cx="14401801" cy="1539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9142413" y="-1397000"/>
            <a:ext cx="2700337" cy="10801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-2701925" y="-1541463"/>
            <a:ext cx="2700337" cy="1080135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-2701925" y="6856413"/>
            <a:ext cx="14401800" cy="25479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3025775"/>
            <a:ext cx="72469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2173288"/>
            <a:ext cx="72755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151F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-12700"/>
            <a:ext cx="9144000" cy="3284538"/>
          </a:xfrm>
          <a:prstGeom prst="rect">
            <a:avLst/>
          </a:prstGeom>
          <a:gradFill rotWithShape="1">
            <a:gsLst>
              <a:gs pos="0">
                <a:srgbClr val="37A1D5"/>
              </a:gs>
              <a:gs pos="100000">
                <a:srgbClr val="0266A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 rot="321467">
            <a:off x="-2060575" y="1247775"/>
            <a:ext cx="14028738" cy="47767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-2700338" y="-1552575"/>
            <a:ext cx="2700338" cy="10801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9144000" y="-1408113"/>
            <a:ext cx="2700338" cy="1080135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-2628900" y="-1552575"/>
            <a:ext cx="14401800" cy="1539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-2700338" y="6859588"/>
            <a:ext cx="14401801" cy="25479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3" y="119063"/>
            <a:ext cx="7286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2397125"/>
            <a:ext cx="7697788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500">
          <a:solidFill>
            <a:srgbClr val="1E2B6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>
          <a:solidFill>
            <a:srgbClr val="1E2B6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500">
          <a:solidFill>
            <a:srgbClr val="151F47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rgbClr val="151F47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151F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151F4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151F4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151F4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rgbClr val="151F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71" name="Rectangle 7"/>
          <p:cNvSpPr>
            <a:spLocks noChangeArrowheads="1"/>
          </p:cNvSpPr>
          <p:nvPr/>
        </p:nvSpPr>
        <p:spPr bwMode="auto">
          <a:xfrm>
            <a:off x="-254000" y="-214313"/>
            <a:ext cx="9432925" cy="7804151"/>
          </a:xfrm>
          <a:prstGeom prst="rect">
            <a:avLst/>
          </a:prstGeom>
          <a:gradFill rotWithShape="1">
            <a:gsLst>
              <a:gs pos="0">
                <a:srgbClr val="0266A5"/>
              </a:gs>
              <a:gs pos="100000">
                <a:srgbClr val="37A1D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8872" name="Oval 8"/>
          <p:cNvSpPr>
            <a:spLocks noChangeArrowheads="1"/>
          </p:cNvSpPr>
          <p:nvPr/>
        </p:nvSpPr>
        <p:spPr bwMode="auto">
          <a:xfrm rot="3491532">
            <a:off x="563848" y="-3928137"/>
            <a:ext cx="6570249" cy="1174869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8873" name="Oval 9"/>
          <p:cNvSpPr>
            <a:spLocks noChangeArrowheads="1"/>
          </p:cNvSpPr>
          <p:nvPr/>
        </p:nvSpPr>
        <p:spPr bwMode="auto">
          <a:xfrm rot="-508318">
            <a:off x="-554038" y="-1874838"/>
            <a:ext cx="9764713" cy="4389438"/>
          </a:xfrm>
          <a:prstGeom prst="ellipse">
            <a:avLst/>
          </a:prstGeom>
          <a:gradFill rotWithShape="1">
            <a:gsLst>
              <a:gs pos="0">
                <a:srgbClr val="0266A5"/>
              </a:gs>
              <a:gs pos="100000">
                <a:srgbClr val="37A1D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8875" name="Rectangle 11"/>
          <p:cNvSpPr>
            <a:spLocks noChangeArrowheads="1"/>
          </p:cNvSpPr>
          <p:nvPr/>
        </p:nvSpPr>
        <p:spPr bwMode="auto">
          <a:xfrm>
            <a:off x="9145588" y="-1838325"/>
            <a:ext cx="2900362" cy="107838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8876" name="Rectangle 12"/>
          <p:cNvSpPr>
            <a:spLocks noChangeArrowheads="1"/>
          </p:cNvSpPr>
          <p:nvPr/>
        </p:nvSpPr>
        <p:spPr bwMode="auto">
          <a:xfrm>
            <a:off x="-2379663" y="6862763"/>
            <a:ext cx="14441488" cy="21129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8877" name="Rectangle 13"/>
          <p:cNvSpPr>
            <a:spLocks noChangeArrowheads="1"/>
          </p:cNvSpPr>
          <p:nvPr/>
        </p:nvSpPr>
        <p:spPr bwMode="auto">
          <a:xfrm>
            <a:off x="-2322513" y="-2232025"/>
            <a:ext cx="14363701" cy="22225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8878" name="Rectangle 14"/>
          <p:cNvSpPr>
            <a:spLocks noChangeArrowheads="1"/>
          </p:cNvSpPr>
          <p:nvPr/>
        </p:nvSpPr>
        <p:spPr bwMode="auto">
          <a:xfrm>
            <a:off x="-2609850" y="-2222500"/>
            <a:ext cx="2611438" cy="107838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3270250"/>
            <a:ext cx="629285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48883" name="Oval 19"/>
          <p:cNvSpPr>
            <a:spLocks noChangeArrowheads="1"/>
          </p:cNvSpPr>
          <p:nvPr/>
        </p:nvSpPr>
        <p:spPr bwMode="auto">
          <a:xfrm rot="11570464">
            <a:off x="5210175" y="5195888"/>
            <a:ext cx="1446213" cy="1446212"/>
          </a:xfrm>
          <a:prstGeom prst="ellipse">
            <a:avLst/>
          </a:prstGeom>
          <a:gradFill rotWithShape="1">
            <a:gsLst>
              <a:gs pos="0">
                <a:srgbClr val="37A1D5">
                  <a:alpha val="41000"/>
                </a:srgbClr>
              </a:gs>
              <a:gs pos="100000">
                <a:srgbClr val="0266A5">
                  <a:alpha val="41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GB"/>
          </a:p>
        </p:txBody>
      </p:sp>
      <p:sp>
        <p:nvSpPr>
          <p:cNvPr id="548884" name="Oval 20"/>
          <p:cNvSpPr>
            <a:spLocks noChangeArrowheads="1"/>
          </p:cNvSpPr>
          <p:nvPr/>
        </p:nvSpPr>
        <p:spPr bwMode="auto">
          <a:xfrm rot="78171123">
            <a:off x="6584950" y="3746500"/>
            <a:ext cx="2559050" cy="2559050"/>
          </a:xfrm>
          <a:prstGeom prst="ellipse">
            <a:avLst/>
          </a:prstGeom>
          <a:gradFill rotWithShape="1">
            <a:gsLst>
              <a:gs pos="0">
                <a:srgbClr val="0266A5">
                  <a:alpha val="58000"/>
                </a:srgbClr>
              </a:gs>
              <a:gs pos="100000">
                <a:srgbClr val="37A1D5">
                  <a:alpha val="44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rgbClr val="1E2B6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000">
          <a:solidFill>
            <a:srgbClr val="1E2B6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151F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6921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-12700"/>
            <a:ext cx="9144000" cy="3284538"/>
          </a:xfrm>
          <a:prstGeom prst="rect">
            <a:avLst/>
          </a:prstGeom>
          <a:gradFill rotWithShape="1">
            <a:gsLst>
              <a:gs pos="0">
                <a:srgbClr val="37A1D5"/>
              </a:gs>
              <a:gs pos="100000">
                <a:srgbClr val="0266A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 rot="321467">
            <a:off x="-2060575" y="1247775"/>
            <a:ext cx="14028738" cy="47767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-2700338" y="-1552575"/>
            <a:ext cx="2700338" cy="10801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9144000" y="-1408113"/>
            <a:ext cx="2700338" cy="1080135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-2628900" y="-1552575"/>
            <a:ext cx="14401800" cy="15398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-2700338" y="6859588"/>
            <a:ext cx="14401801" cy="25479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Data" Target="../diagrams/data2.xml"/><Relationship Id="rId12" Type="http://schemas.openxmlformats.org/officeDocument/2006/relationships/diagramLayout" Target="../diagrams/layout2.xml"/><Relationship Id="rId13" Type="http://schemas.openxmlformats.org/officeDocument/2006/relationships/diagramQuickStyle" Target="../diagrams/quickStyle2.xml"/><Relationship Id="rId14" Type="http://schemas.openxmlformats.org/officeDocument/2006/relationships/diagramColors" Target="../diagrams/colors2.xml"/><Relationship Id="rId15" Type="http://schemas.microsoft.com/office/2007/relationships/diagramDrawing" Target="../diagrams/drawing2.xml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rtsregistry.org/cd/BBa_J23119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17499" y="2454275"/>
            <a:ext cx="8745683" cy="2453241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14 April 2016</a:t>
            </a:r>
          </a:p>
          <a:p>
            <a:r>
              <a:rPr lang="en-GB" dirty="0" smtClean="0"/>
              <a:t>UK Ontology Network</a:t>
            </a:r>
          </a:p>
          <a:p>
            <a:endParaRPr lang="en-GB" dirty="0" smtClean="0"/>
          </a:p>
          <a:p>
            <a:r>
              <a:rPr lang="en-GB" dirty="0" smtClean="0"/>
              <a:t>Goksel Misirli, </a:t>
            </a:r>
            <a:r>
              <a:rPr lang="en-US" dirty="0"/>
              <a:t>James </a:t>
            </a:r>
            <a:r>
              <a:rPr lang="en-US" dirty="0" smtClean="0"/>
              <a:t>McLaughlin, Matthew </a:t>
            </a:r>
            <a:r>
              <a:rPr lang="en-US" dirty="0" err="1" smtClean="0"/>
              <a:t>Pocock</a:t>
            </a:r>
            <a:r>
              <a:rPr lang="en-US" dirty="0" smtClean="0"/>
              <a:t>, Anil </a:t>
            </a:r>
            <a:r>
              <a:rPr lang="en-US" dirty="0" err="1" smtClean="0"/>
              <a:t>Wipat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Interdisciplinary </a:t>
            </a:r>
            <a:r>
              <a:rPr lang="en-GB" dirty="0"/>
              <a:t>Computing and Complex </a:t>
            </a:r>
            <a:r>
              <a:rPr lang="en-GB" dirty="0" err="1"/>
              <a:t>BioSystems</a:t>
            </a:r>
            <a:r>
              <a:rPr lang="en-GB" dirty="0"/>
              <a:t> (ICOS) research </a:t>
            </a:r>
            <a:r>
              <a:rPr lang="en-GB" dirty="0" smtClean="0"/>
              <a:t>group</a:t>
            </a:r>
          </a:p>
          <a:p>
            <a:r>
              <a:rPr lang="en-GB" dirty="0" smtClean="0"/>
              <a:t>School </a:t>
            </a:r>
            <a:r>
              <a:rPr lang="en-GB" dirty="0"/>
              <a:t>of Computing </a:t>
            </a:r>
            <a:r>
              <a:rPr lang="en-GB" dirty="0" smtClean="0"/>
              <a:t>Science</a:t>
            </a:r>
            <a:endParaRPr lang="en-GB" dirty="0"/>
          </a:p>
        </p:txBody>
      </p:sp>
      <p:sp>
        <p:nvSpPr>
          <p:cNvPr id="654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319088" y="1753236"/>
            <a:ext cx="8824912" cy="952500"/>
          </a:xfrm>
          <a:noFill/>
          <a:ln/>
        </p:spPr>
        <p:txBody>
          <a:bodyPr/>
          <a:lstStyle/>
          <a:p>
            <a:r>
              <a:rPr lang="en-US" dirty="0" smtClean="0"/>
              <a:t>The Synthetic Biology Open Language (SBOL)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29" y="5538577"/>
            <a:ext cx="2051041" cy="90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nterdisciplinary Computing and Complex BioSystems research gro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7732" y="5548383"/>
            <a:ext cx="2263494" cy="75449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6" y="5546882"/>
            <a:ext cx="1480376" cy="7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270" y="1828800"/>
            <a:ext cx="7285478" cy="48545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625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Interdisciplinary </a:t>
            </a:r>
            <a:r>
              <a:rPr lang="en-US" dirty="0"/>
              <a:t>nature of synthetic biology</a:t>
            </a:r>
            <a:br>
              <a:rPr lang="en-US" dirty="0"/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970" y="6178512"/>
            <a:ext cx="9095641" cy="668992"/>
            <a:chOff x="33970" y="6178512"/>
            <a:chExt cx="9095641" cy="6689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395" y="6178512"/>
              <a:ext cx="1211216" cy="648000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" y="6271504"/>
              <a:ext cx="1636365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Interdisciplinary Computing and Complex BioSystems research grou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5229" y="6306524"/>
              <a:ext cx="1295998" cy="432000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118534" y="2621800"/>
            <a:ext cx="138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Kelwick</a:t>
            </a:r>
            <a:r>
              <a:rPr lang="en-US" b="1" dirty="0" smtClean="0"/>
              <a:t> </a:t>
            </a:r>
            <a:r>
              <a:rPr lang="en-US" b="1" i="1" dirty="0" smtClean="0"/>
              <a:t>et al.</a:t>
            </a:r>
            <a:r>
              <a:rPr lang="en-US" b="1" dirty="0" smtClean="0"/>
              <a:t>,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430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SBOL 2.0 – data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6" t="2342" r="715" b="1067"/>
          <a:stretch/>
        </p:blipFill>
        <p:spPr>
          <a:xfrm>
            <a:off x="42333" y="1951566"/>
            <a:ext cx="8723541" cy="4241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3970" y="6178512"/>
            <a:ext cx="9095641" cy="668992"/>
            <a:chOff x="33970" y="6178512"/>
            <a:chExt cx="9095641" cy="668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395" y="6178512"/>
              <a:ext cx="1211216" cy="648000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" y="6271504"/>
              <a:ext cx="1636365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Interdisciplinary Computing and Complex BioSystems research grou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229" y="6306524"/>
              <a:ext cx="1295998" cy="432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9159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Synthetic Biology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3970" y="6178512"/>
            <a:ext cx="9095641" cy="668992"/>
            <a:chOff x="33970" y="6178512"/>
            <a:chExt cx="9095641" cy="6689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395" y="6178512"/>
              <a:ext cx="1211216" cy="648000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" y="6271504"/>
              <a:ext cx="1636365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Interdisciplinary Computing and Complex BioSystems research grou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229" y="6306524"/>
              <a:ext cx="1295998" cy="432000"/>
            </a:xfrm>
            <a:prstGeom prst="rect">
              <a:avLst/>
            </a:prstGeom>
            <a:noFill/>
          </p:spPr>
        </p:pic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2255127"/>
              </p:ext>
            </p:extLst>
          </p:nvPr>
        </p:nvGraphicFramePr>
        <p:xfrm>
          <a:off x="6781800" y="2489200"/>
          <a:ext cx="2857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6283813"/>
              </p:ext>
            </p:extLst>
          </p:nvPr>
        </p:nvGraphicFramePr>
        <p:xfrm>
          <a:off x="4965699" y="2298700"/>
          <a:ext cx="3073401" cy="200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347144" y="2861737"/>
            <a:ext cx="5253556" cy="30310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Engineering novel and predictable biological systems</a:t>
            </a:r>
          </a:p>
          <a:p>
            <a:pPr lvl="1"/>
            <a:r>
              <a:rPr lang="en-US" dirty="0" err="1"/>
              <a:t>Biosensing</a:t>
            </a:r>
            <a:endParaRPr lang="en-US" dirty="0"/>
          </a:p>
          <a:p>
            <a:pPr lvl="1"/>
            <a:r>
              <a:rPr lang="en-US" dirty="0"/>
              <a:t>Bioremediation</a:t>
            </a:r>
          </a:p>
          <a:p>
            <a:pPr lvl="1"/>
            <a:r>
              <a:rPr lang="en-US" dirty="0"/>
              <a:t>Production of useful </a:t>
            </a:r>
            <a:r>
              <a:rPr lang="en-US" dirty="0" smtClean="0"/>
              <a:t>compounds</a:t>
            </a:r>
          </a:p>
          <a:p>
            <a:r>
              <a:rPr lang="en-US" dirty="0" smtClean="0"/>
              <a:t>Through existing engineering paradigms</a:t>
            </a:r>
          </a:p>
          <a:p>
            <a:pPr lvl="1"/>
            <a:r>
              <a:rPr lang="en-US" dirty="0" err="1" smtClean="0"/>
              <a:t>Standardisation</a:t>
            </a:r>
            <a:endParaRPr lang="en-US" dirty="0" smtClean="0"/>
          </a:p>
          <a:p>
            <a:pPr lvl="1"/>
            <a:r>
              <a:rPr lang="en-US" dirty="0" smtClean="0"/>
              <a:t>Modularity</a:t>
            </a:r>
          </a:p>
          <a:p>
            <a:pPr lvl="1"/>
            <a:r>
              <a:rPr lang="en-US" dirty="0" smtClean="0"/>
              <a:t>Abstraction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438900" y="4673600"/>
            <a:ext cx="2108200" cy="1612900"/>
            <a:chOff x="5753100" y="4876800"/>
            <a:chExt cx="2108200" cy="16129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981700" y="6019800"/>
              <a:ext cx="1296000" cy="15034"/>
            </a:xfrm>
            <a:prstGeom prst="line">
              <a:avLst/>
            </a:prstGeom>
            <a:noFill/>
            <a:ln w="25400" cap="flat" cmpd="sng" algn="ctr">
              <a:solidFill>
                <a:srgbClr val="737373"/>
              </a:solidFill>
              <a:prstDash val="solid"/>
            </a:ln>
            <a:effectLst/>
          </p:spPr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273" y="5790740"/>
              <a:ext cx="285972" cy="24274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196" y="5852270"/>
              <a:ext cx="226117" cy="1795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784" y="5804036"/>
              <a:ext cx="269346" cy="226117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7004678" y="4953591"/>
              <a:ext cx="651600" cy="25200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8000" rIns="18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GFP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" name="Shape 113"/>
            <p:cNvCxnSpPr>
              <a:stCxn id="31" idx="0"/>
              <a:endCxn id="24" idx="4"/>
            </p:cNvCxnSpPr>
            <p:nvPr/>
          </p:nvCxnSpPr>
          <p:spPr>
            <a:xfrm rot="5400000" flipH="1" flipV="1">
              <a:off x="6762460" y="5326694"/>
              <a:ext cx="689120" cy="446915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932044" y="6117359"/>
              <a:ext cx="4988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pSpaS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37972" y="6117359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RBS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52578" y="6117359"/>
              <a:ext cx="354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gfp</a:t>
              </a:r>
              <a:endPara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23621" y="6117359"/>
              <a:ext cx="659796" cy="246221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terminator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916" y="5894711"/>
              <a:ext cx="285294" cy="26091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753100" y="4876800"/>
              <a:ext cx="2108200" cy="16129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285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</a:t>
            </a:r>
            <a:r>
              <a:rPr lang="en-US" dirty="0" smtClean="0"/>
              <a:t>iological </a:t>
            </a:r>
            <a:r>
              <a:rPr lang="en-US" dirty="0"/>
              <a:t>s</a:t>
            </a:r>
            <a:r>
              <a:rPr lang="en-US" dirty="0" smtClean="0"/>
              <a:t>ystem design Information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970" y="6178512"/>
            <a:ext cx="9095641" cy="668992"/>
            <a:chOff x="33970" y="6178512"/>
            <a:chExt cx="9095641" cy="6689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395" y="6178512"/>
              <a:ext cx="1211216" cy="648000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" y="6271504"/>
              <a:ext cx="1636365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Interdisciplinary Computing and Complex BioSystems research grou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229" y="6306524"/>
              <a:ext cx="1295998" cy="432000"/>
            </a:xfrm>
            <a:prstGeom prst="rect">
              <a:avLst/>
            </a:prstGeom>
            <a:noFill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b="61880"/>
          <a:stretch/>
        </p:blipFill>
        <p:spPr>
          <a:xfrm>
            <a:off x="3871636" y="2082800"/>
            <a:ext cx="5244352" cy="132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5400" y="3424766"/>
            <a:ext cx="279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Kushwaha</a:t>
            </a:r>
            <a:r>
              <a:rPr lang="en-US" sz="1600" dirty="0" smtClean="0"/>
              <a:t> and </a:t>
            </a:r>
            <a:r>
              <a:rPr lang="en-US" sz="1600" dirty="0" err="1" smtClean="0"/>
              <a:t>Salis</a:t>
            </a:r>
            <a:r>
              <a:rPr lang="en-US" sz="1600" dirty="0" smtClean="0"/>
              <a:t>, 2015</a:t>
            </a:r>
            <a:endParaRPr lang="en-US" sz="1600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177800" y="2091266"/>
            <a:ext cx="5422900" cy="39539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DNA sequence information</a:t>
            </a:r>
          </a:p>
          <a:p>
            <a:r>
              <a:rPr lang="en-US" dirty="0" smtClean="0"/>
              <a:t>Regulatory elements</a:t>
            </a:r>
          </a:p>
          <a:p>
            <a:r>
              <a:rPr lang="en-US" dirty="0" smtClean="0"/>
              <a:t>Molecular interactions</a:t>
            </a:r>
          </a:p>
          <a:p>
            <a:r>
              <a:rPr lang="en-US" dirty="0" smtClean="0"/>
              <a:t>Their order and layout</a:t>
            </a:r>
          </a:p>
          <a:p>
            <a:r>
              <a:rPr lang="en-US" dirty="0"/>
              <a:t>Predictive models</a:t>
            </a:r>
          </a:p>
          <a:p>
            <a:r>
              <a:rPr lang="en-US" dirty="0"/>
              <a:t>Experimental conditions and results</a:t>
            </a:r>
          </a:p>
          <a:p>
            <a:r>
              <a:rPr lang="en-US" dirty="0"/>
              <a:t>Chassis information</a:t>
            </a:r>
          </a:p>
          <a:p>
            <a:r>
              <a:rPr lang="en-US" dirty="0"/>
              <a:t>Supporting materials, raw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Design specific information</a:t>
            </a:r>
          </a:p>
          <a:p>
            <a:pPr lvl="1"/>
            <a:r>
              <a:rPr lang="en-US" dirty="0" smtClean="0"/>
              <a:t>Regulatory issues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47761" t="34815" r="25772" b="31852"/>
          <a:stretch/>
        </p:blipFill>
        <p:spPr>
          <a:xfrm>
            <a:off x="6747933" y="3810009"/>
            <a:ext cx="2256367" cy="228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0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ritelatex.s3.amazonaws.com/filepicker/zfFT0trBT1iooDjM62Kn_toggleswitch_modul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948054"/>
            <a:ext cx="4445000" cy="22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-8086"/>
            <a:ext cx="8440615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SBOL 2.0</a:t>
            </a:r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33970" y="6178512"/>
            <a:ext cx="9095641" cy="668992"/>
            <a:chOff x="33970" y="6178512"/>
            <a:chExt cx="9095641" cy="66899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395" y="6178512"/>
              <a:ext cx="1211216" cy="648000"/>
            </a:xfrm>
            <a:prstGeom prst="rect">
              <a:avLst/>
            </a:prstGeom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" y="6271504"/>
              <a:ext cx="1636365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 descr="Interdisciplinary Computing and Complex BioSystems research grou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5229" y="6306524"/>
              <a:ext cx="1295998" cy="432000"/>
            </a:xfrm>
            <a:prstGeom prst="rect">
              <a:avLst/>
            </a:prstGeom>
            <a:noFill/>
          </p:spPr>
        </p:pic>
      </p:grpSp>
      <p:sp>
        <p:nvSpPr>
          <p:cNvPr id="55" name="TextBox 54"/>
          <p:cNvSpPr txBox="1"/>
          <p:nvPr/>
        </p:nvSpPr>
        <p:spPr>
          <a:xfrm>
            <a:off x="3344853" y="6061226"/>
            <a:ext cx="4999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Bartley, Beal, Clancy, Misirli, </a:t>
            </a:r>
            <a:r>
              <a:rPr lang="en-US" dirty="0" err="1" smtClean="0"/>
              <a:t>Roehner</a:t>
            </a:r>
            <a:r>
              <a:rPr lang="en-US" dirty="0" smtClean="0"/>
              <a:t>, </a:t>
            </a:r>
            <a:r>
              <a:rPr lang="en-US" i="1" dirty="0" smtClean="0"/>
              <a:t>et al.</a:t>
            </a:r>
            <a:r>
              <a:rPr lang="en-US" dirty="0" smtClean="0"/>
              <a:t>, SBOL Version 2.0.0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2348" y="2249818"/>
            <a:ext cx="180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 smtClean="0"/>
              <a:t>Sequence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442348" y="2926962"/>
            <a:ext cx="1800000" cy="514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 smtClean="0"/>
              <a:t>Component</a:t>
            </a:r>
          </a:p>
          <a:p>
            <a:pPr algn="ctr"/>
            <a:r>
              <a:rPr lang="en-GB" dirty="0" smtClean="0"/>
              <a:t>Definition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29" idx="0"/>
            <a:endCxn id="27" idx="2"/>
          </p:cNvCxnSpPr>
          <p:nvPr/>
        </p:nvCxnSpPr>
        <p:spPr>
          <a:xfrm flipV="1">
            <a:off x="1342348" y="2609818"/>
            <a:ext cx="0" cy="317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46428" y="2914262"/>
            <a:ext cx="1800000" cy="540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/>
              <a:t>Module Definition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587722" y="1447800"/>
            <a:ext cx="1800000" cy="514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 smtClean="0"/>
              <a:t>Generic</a:t>
            </a:r>
          </a:p>
          <a:p>
            <a:pPr algn="ctr"/>
            <a:r>
              <a:rPr lang="en-GB" dirty="0" err="1" smtClean="0"/>
              <a:t>TopLevel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4846428" y="2249818"/>
            <a:ext cx="180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/>
              <a:t>Model</a:t>
            </a:r>
          </a:p>
        </p:txBody>
      </p:sp>
      <p:cxnSp>
        <p:nvCxnSpPr>
          <p:cNvPr id="44" name="Straight Arrow Connector 43"/>
          <p:cNvCxnSpPr>
            <a:stCxn id="32" idx="0"/>
            <a:endCxn id="43" idx="2"/>
          </p:cNvCxnSpPr>
          <p:nvPr/>
        </p:nvCxnSpPr>
        <p:spPr>
          <a:xfrm flipV="1">
            <a:off x="5746428" y="2609818"/>
            <a:ext cx="0" cy="304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587722" y="2592509"/>
            <a:ext cx="180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 smtClean="0"/>
              <a:t>Collection</a:t>
            </a:r>
          </a:p>
        </p:txBody>
      </p:sp>
      <p:cxnSp>
        <p:nvCxnSpPr>
          <p:cNvPr id="47" name="Straight Arrow Connector 46"/>
          <p:cNvCxnSpPr>
            <a:stCxn id="45" idx="3"/>
            <a:endCxn id="32" idx="1"/>
          </p:cNvCxnSpPr>
          <p:nvPr/>
        </p:nvCxnSpPr>
        <p:spPr>
          <a:xfrm>
            <a:off x="4387722" y="2772509"/>
            <a:ext cx="458706" cy="411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3"/>
            <a:endCxn id="43" idx="1"/>
          </p:cNvCxnSpPr>
          <p:nvPr/>
        </p:nvCxnSpPr>
        <p:spPr>
          <a:xfrm flipV="1">
            <a:off x="4387722" y="2429818"/>
            <a:ext cx="458706" cy="342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1"/>
            <a:endCxn id="27" idx="3"/>
          </p:cNvCxnSpPr>
          <p:nvPr/>
        </p:nvCxnSpPr>
        <p:spPr>
          <a:xfrm flipH="1" flipV="1">
            <a:off x="2242348" y="2429818"/>
            <a:ext cx="345374" cy="342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1"/>
            <a:endCxn id="29" idx="3"/>
          </p:cNvCxnSpPr>
          <p:nvPr/>
        </p:nvCxnSpPr>
        <p:spPr>
          <a:xfrm flipH="1">
            <a:off x="2242348" y="2772509"/>
            <a:ext cx="345374" cy="411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29" idx="2"/>
            <a:endCxn id="29" idx="1"/>
          </p:cNvCxnSpPr>
          <p:nvPr/>
        </p:nvCxnSpPr>
        <p:spPr>
          <a:xfrm rot="5400000" flipH="1">
            <a:off x="763663" y="2863016"/>
            <a:ext cx="257369" cy="900000"/>
          </a:xfrm>
          <a:prstGeom prst="bentConnector4">
            <a:avLst>
              <a:gd name="adj1" fmla="val -88822"/>
              <a:gd name="adj2" fmla="val 125400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5400000">
            <a:off x="3458321" y="1652063"/>
            <a:ext cx="12700" cy="3600000"/>
          </a:xfrm>
          <a:prstGeom prst="bentConnector3">
            <a:avLst>
              <a:gd name="adj1" fmla="val 1800000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5" idx="0"/>
            <a:endCxn id="42" idx="2"/>
          </p:cNvCxnSpPr>
          <p:nvPr/>
        </p:nvCxnSpPr>
        <p:spPr>
          <a:xfrm flipV="1">
            <a:off x="3487722" y="1961840"/>
            <a:ext cx="0" cy="630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3"/>
            <a:endCxn id="32" idx="2"/>
          </p:cNvCxnSpPr>
          <p:nvPr/>
        </p:nvCxnSpPr>
        <p:spPr>
          <a:xfrm flipH="1">
            <a:off x="5746428" y="3184331"/>
            <a:ext cx="900000" cy="270069"/>
          </a:xfrm>
          <a:prstGeom prst="bentConnector4">
            <a:avLst>
              <a:gd name="adj1" fmla="val -25400"/>
              <a:gd name="adj2" fmla="val 184645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0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63500" y="1905000"/>
            <a:ext cx="8509000" cy="304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6083300" y="4114800"/>
            <a:ext cx="1296000" cy="15034"/>
          </a:xfrm>
          <a:prstGeom prst="line">
            <a:avLst/>
          </a:prstGeom>
          <a:noFill/>
          <a:ln w="25400" cap="flat" cmpd="sng" algn="ctr">
            <a:solidFill>
              <a:srgbClr val="737373"/>
            </a:soli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1611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A biological example</a:t>
            </a:r>
            <a:endParaRPr lang="en-US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6" y="4124702"/>
            <a:ext cx="285972" cy="24274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36" y="4140954"/>
            <a:ext cx="269346" cy="22611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6" y="4189284"/>
            <a:ext cx="226117" cy="17956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94" y="4188926"/>
            <a:ext cx="226117" cy="179563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>
          <a:xfrm flipV="1">
            <a:off x="451577" y="4356100"/>
            <a:ext cx="2016000" cy="2334"/>
          </a:xfrm>
          <a:prstGeom prst="line">
            <a:avLst/>
          </a:prstGeom>
          <a:noFill/>
          <a:ln w="25400" cap="flat" cmpd="sng" algn="ctr">
            <a:solidFill>
              <a:srgbClr val="737373"/>
            </a:solidFill>
            <a:prstDash val="solid"/>
          </a:ln>
          <a:effectLst/>
        </p:spPr>
      </p:cxnSp>
      <p:sp>
        <p:nvSpPr>
          <p:cNvPr id="81" name="Oval 80"/>
          <p:cNvSpPr/>
          <p:nvPr/>
        </p:nvSpPr>
        <p:spPr>
          <a:xfrm>
            <a:off x="1112770" y="3414421"/>
            <a:ext cx="651600" cy="252000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8000" rIns="18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SpaK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080420" y="2923880"/>
            <a:ext cx="651600" cy="252000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8000" rIns="18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SpaK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98410" y="3118824"/>
            <a:ext cx="651600" cy="2520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8000" rIns="18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Subtilin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579620" y="3152480"/>
            <a:ext cx="651600" cy="252000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8000" rIns="18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SpaR</a:t>
            </a: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1791982" y="3685880"/>
            <a:ext cx="651600" cy="252000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8000" rIns="18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SpaR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7" name="Shape 38"/>
          <p:cNvCxnSpPr>
            <a:stCxn id="81" idx="0"/>
            <a:endCxn id="82" idx="2"/>
          </p:cNvCxnSpPr>
          <p:nvPr/>
        </p:nvCxnSpPr>
        <p:spPr>
          <a:xfrm rot="5400000" flipH="1" flipV="1">
            <a:off x="1577225" y="2911226"/>
            <a:ext cx="364541" cy="641850"/>
          </a:xfrm>
          <a:prstGeom prst="curvedConnector2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8" name="Shape 40"/>
          <p:cNvCxnSpPr>
            <a:stCxn id="83" idx="6"/>
          </p:cNvCxnSpPr>
          <p:nvPr/>
        </p:nvCxnSpPr>
        <p:spPr>
          <a:xfrm flipV="1">
            <a:off x="1150010" y="3199376"/>
            <a:ext cx="429858" cy="45448"/>
          </a:xfrm>
          <a:prstGeom prst="curvedConnector2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9" name="Curved Connector 88"/>
          <p:cNvCxnSpPr>
            <a:stCxn id="82" idx="4"/>
            <a:endCxn id="81" idx="6"/>
          </p:cNvCxnSpPr>
          <p:nvPr/>
        </p:nvCxnSpPr>
        <p:spPr>
          <a:xfrm rot="5400000">
            <a:off x="1903025" y="3037225"/>
            <a:ext cx="364541" cy="641850"/>
          </a:xfrm>
          <a:prstGeom prst="curvedConnector2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0" name="Curved Connector 58"/>
          <p:cNvCxnSpPr>
            <a:stCxn id="84" idx="2"/>
            <a:endCxn id="85" idx="0"/>
          </p:cNvCxnSpPr>
          <p:nvPr/>
        </p:nvCxnSpPr>
        <p:spPr>
          <a:xfrm rot="10800000" flipV="1">
            <a:off x="2117782" y="3278480"/>
            <a:ext cx="461838" cy="407400"/>
          </a:xfrm>
          <a:prstGeom prst="curvedConnector2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1" name="Curved Connector 58"/>
          <p:cNvCxnSpPr>
            <a:stCxn id="85" idx="6"/>
            <a:endCxn id="84" idx="4"/>
          </p:cNvCxnSpPr>
          <p:nvPr/>
        </p:nvCxnSpPr>
        <p:spPr>
          <a:xfrm flipV="1">
            <a:off x="2443582" y="3404480"/>
            <a:ext cx="461838" cy="407400"/>
          </a:xfrm>
          <a:prstGeom prst="curvedConnector2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2" name="Shape 113"/>
          <p:cNvCxnSpPr>
            <a:stCxn id="108" idx="0"/>
            <a:endCxn id="81" idx="4"/>
          </p:cNvCxnSpPr>
          <p:nvPr/>
        </p:nvCxnSpPr>
        <p:spPr>
          <a:xfrm rot="5400000" flipH="1" flipV="1">
            <a:off x="1097546" y="3888874"/>
            <a:ext cx="563477" cy="11857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</p:cxnSp>
      <p:cxnSp>
        <p:nvCxnSpPr>
          <p:cNvPr id="93" name="Shape 113"/>
          <p:cNvCxnSpPr>
            <a:stCxn id="106" idx="0"/>
            <a:endCxn id="84" idx="6"/>
          </p:cNvCxnSpPr>
          <p:nvPr/>
        </p:nvCxnSpPr>
        <p:spPr>
          <a:xfrm rot="5400000" flipH="1" flipV="1">
            <a:off x="2155982" y="3154661"/>
            <a:ext cx="951418" cy="1199057"/>
          </a:xfrm>
          <a:prstGeom prst="curvedConnector4">
            <a:avLst>
              <a:gd name="adj1" fmla="val 24516"/>
              <a:gd name="adj2" fmla="val 119065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62685" y="4453659"/>
            <a:ext cx="483466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pSpaRK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45698" y="4453659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RBS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76331" y="4453659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spaK</a:t>
            </a: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86572" y="4453659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RBS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770005" y="4453659"/>
            <a:ext cx="434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spaR</a:t>
            </a: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79566" y="4453659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terminator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16" y="4229898"/>
            <a:ext cx="285294" cy="26091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51" y="4229898"/>
            <a:ext cx="285294" cy="26091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73" y="3885740"/>
            <a:ext cx="285972" cy="24274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6" y="3947270"/>
            <a:ext cx="226117" cy="17956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84" y="3899036"/>
            <a:ext cx="269346" cy="226117"/>
          </a:xfrm>
          <a:prstGeom prst="rect">
            <a:avLst/>
          </a:prstGeom>
        </p:spPr>
      </p:pic>
      <p:sp>
        <p:nvSpPr>
          <p:cNvPr id="113" name="Oval 112"/>
          <p:cNvSpPr/>
          <p:nvPr/>
        </p:nvSpPr>
        <p:spPr>
          <a:xfrm>
            <a:off x="5144782" y="3444580"/>
            <a:ext cx="651600" cy="252000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8000" rIns="18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kern="0" dirty="0" smtClean="0">
                <a:solidFill>
                  <a:sysClr val="window" lastClr="FFFFFF"/>
                </a:solidFill>
                <a:latin typeface="Calibri"/>
              </a:rPr>
              <a:t>TF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106278" y="3048591"/>
            <a:ext cx="651600" cy="252000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8000" rIns="18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GFP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5" name="Shape 113"/>
          <p:cNvCxnSpPr>
            <a:stCxn id="121" idx="0"/>
            <a:endCxn id="114" idx="4"/>
          </p:cNvCxnSpPr>
          <p:nvPr/>
        </p:nvCxnSpPr>
        <p:spPr>
          <a:xfrm rot="5400000" flipH="1" flipV="1">
            <a:off x="6864060" y="3421694"/>
            <a:ext cx="689120" cy="446915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</p:cxnSp>
      <p:cxnSp>
        <p:nvCxnSpPr>
          <p:cNvPr id="116" name="Shape 113"/>
          <p:cNvCxnSpPr>
            <a:stCxn id="113" idx="5"/>
            <a:endCxn id="109" idx="0"/>
          </p:cNvCxnSpPr>
          <p:nvPr/>
        </p:nvCxnSpPr>
        <p:spPr>
          <a:xfrm rot="16200000" flipH="1">
            <a:off x="5851376" y="3509256"/>
            <a:ext cx="226065" cy="526902"/>
          </a:xfrm>
          <a:prstGeom prst="curvedConnector3">
            <a:avLst>
              <a:gd name="adj1" fmla="val 8416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6033644" y="4212359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pSpaS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439572" y="4212359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RBS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54178" y="4212359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gfp</a:t>
            </a: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25221" y="4212359"/>
            <a:ext cx="659796" cy="24622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terminator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16" y="3989711"/>
            <a:ext cx="285294" cy="2609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527300"/>
            <a:ext cx="3403600" cy="2260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991100" y="2565400"/>
            <a:ext cx="3403600" cy="2260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44900" y="3302000"/>
            <a:ext cx="139700" cy="17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6000" y="3454400"/>
            <a:ext cx="800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</a:t>
            </a:r>
            <a:endParaRPr lang="en-US" sz="1600" dirty="0"/>
          </a:p>
        </p:txBody>
      </p:sp>
      <p:sp>
        <p:nvSpPr>
          <p:cNvPr id="45" name="Rectangle 44"/>
          <p:cNvSpPr/>
          <p:nvPr/>
        </p:nvSpPr>
        <p:spPr>
          <a:xfrm>
            <a:off x="4838700" y="3302000"/>
            <a:ext cx="139700" cy="17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406900" y="3454400"/>
            <a:ext cx="64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</a:t>
            </a:r>
            <a:endParaRPr lang="en-US" sz="1600" dirty="0"/>
          </a:p>
        </p:txBody>
      </p:sp>
      <p:cxnSp>
        <p:nvCxnSpPr>
          <p:cNvPr id="7" name="Straight Connector 6"/>
          <p:cNvCxnSpPr>
            <a:stCxn id="4" idx="3"/>
            <a:endCxn id="45" idx="1"/>
          </p:cNvCxnSpPr>
          <p:nvPr/>
        </p:nvCxnSpPr>
        <p:spPr>
          <a:xfrm>
            <a:off x="3784600" y="3390900"/>
            <a:ext cx="1054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4" idx="1"/>
          </p:cNvCxnSpPr>
          <p:nvPr/>
        </p:nvCxnSpPr>
        <p:spPr>
          <a:xfrm flipV="1">
            <a:off x="2451100" y="3390900"/>
            <a:ext cx="1193800" cy="419100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113" idx="0"/>
            <a:endCxn id="45" idx="3"/>
          </p:cNvCxnSpPr>
          <p:nvPr/>
        </p:nvCxnSpPr>
        <p:spPr>
          <a:xfrm rot="16200000" flipV="1">
            <a:off x="5197651" y="3171649"/>
            <a:ext cx="53680" cy="492182"/>
          </a:xfrm>
          <a:prstGeom prst="curved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0200" y="2590800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118100" y="2654300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Reporter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124200" y="1993900"/>
            <a:ext cx="17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Subtilin</a:t>
            </a:r>
            <a:r>
              <a:rPr lang="en-US" dirty="0" smtClean="0"/>
              <a:t> Sensor</a:t>
            </a:r>
            <a:endParaRPr lang="en-US" dirty="0"/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0" y="5559851"/>
            <a:ext cx="1293094" cy="54884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2832100" y="5461000"/>
            <a:ext cx="1248441" cy="736600"/>
            <a:chOff x="4876800" y="5765800"/>
            <a:chExt cx="1248441" cy="736600"/>
          </a:xfrm>
        </p:grpSpPr>
        <p:sp>
          <p:nvSpPr>
            <p:cNvPr id="56" name="Rectangle 55"/>
            <p:cNvSpPr/>
            <p:nvPr/>
          </p:nvSpPr>
          <p:spPr>
            <a:xfrm>
              <a:off x="4876800" y="5765800"/>
              <a:ext cx="1206500" cy="736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5842000"/>
              <a:ext cx="11722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SBML</a:t>
              </a:r>
            </a:p>
            <a:p>
              <a:r>
                <a:rPr lang="en-US" dirty="0" smtClean="0"/>
                <a:t>- Discrete</a:t>
              </a:r>
              <a:endParaRPr lang="en-US" dirty="0"/>
            </a:p>
          </p:txBody>
        </p:sp>
      </p:grpSp>
      <p:cxnSp>
        <p:nvCxnSpPr>
          <p:cNvPr id="9" name="Straight Arrow Connector 8"/>
          <p:cNvCxnSpPr>
            <a:stCxn id="56" idx="1"/>
            <a:endCxn id="54" idx="3"/>
          </p:cNvCxnSpPr>
          <p:nvPr/>
        </p:nvCxnSpPr>
        <p:spPr>
          <a:xfrm flipH="1">
            <a:off x="1950554" y="5829300"/>
            <a:ext cx="881546" cy="4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4" descr="http://www.kappalanguage.org/kappa/images/kappa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97" y="5605597"/>
            <a:ext cx="1737904" cy="481588"/>
          </a:xfrm>
          <a:prstGeom prst="rect">
            <a:avLst/>
          </a:prstGeom>
          <a:solidFill>
            <a:srgbClr val="0C568E"/>
          </a:solidFill>
        </p:spPr>
      </p:pic>
      <p:grpSp>
        <p:nvGrpSpPr>
          <p:cNvPr id="67" name="Group 66"/>
          <p:cNvGrpSpPr/>
          <p:nvPr/>
        </p:nvGrpSpPr>
        <p:grpSpPr>
          <a:xfrm>
            <a:off x="4432300" y="5448300"/>
            <a:ext cx="1582404" cy="736600"/>
            <a:chOff x="4876800" y="5765800"/>
            <a:chExt cx="1582404" cy="736600"/>
          </a:xfrm>
        </p:grpSpPr>
        <p:sp>
          <p:nvSpPr>
            <p:cNvPr id="68" name="Rectangle 67"/>
            <p:cNvSpPr/>
            <p:nvPr/>
          </p:nvSpPr>
          <p:spPr>
            <a:xfrm>
              <a:off x="4876800" y="5765800"/>
              <a:ext cx="1536700" cy="7366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53000" y="5842000"/>
              <a:ext cx="15062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Kappa</a:t>
              </a:r>
            </a:p>
            <a:p>
              <a:r>
                <a:rPr lang="en-US" dirty="0" smtClean="0"/>
                <a:t>- Rule-based</a:t>
              </a:r>
              <a:endParaRPr lang="en-US" dirty="0"/>
            </a:p>
          </p:txBody>
        </p:sp>
      </p:grpSp>
      <p:cxnSp>
        <p:nvCxnSpPr>
          <p:cNvPr id="70" name="Straight Arrow Connector 69"/>
          <p:cNvCxnSpPr>
            <a:stCxn id="58" idx="2"/>
            <a:endCxn id="56" idx="0"/>
          </p:cNvCxnSpPr>
          <p:nvPr/>
        </p:nvCxnSpPr>
        <p:spPr>
          <a:xfrm flipH="1">
            <a:off x="3435350" y="4953000"/>
            <a:ext cx="882650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8" idx="2"/>
            <a:endCxn id="68" idx="0"/>
          </p:cNvCxnSpPr>
          <p:nvPr/>
        </p:nvCxnSpPr>
        <p:spPr>
          <a:xfrm>
            <a:off x="4318000" y="4953000"/>
            <a:ext cx="882650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9" idx="3"/>
            <a:endCxn id="62" idx="1"/>
          </p:cNvCxnSpPr>
          <p:nvPr/>
        </p:nvCxnSpPr>
        <p:spPr>
          <a:xfrm flipV="1">
            <a:off x="6014704" y="5846391"/>
            <a:ext cx="807193" cy="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33970" y="6178512"/>
            <a:ext cx="9095641" cy="668992"/>
            <a:chOff x="33970" y="6178512"/>
            <a:chExt cx="9095641" cy="668992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395" y="6178512"/>
              <a:ext cx="1211216" cy="648000"/>
            </a:xfrm>
            <a:prstGeom prst="rect">
              <a:avLst/>
            </a:prstGeom>
          </p:spPr>
        </p:pic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" y="6271504"/>
              <a:ext cx="1636365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2" descr="Interdisciplinary Computing and Complex BioSystems research group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65229" y="6306524"/>
              <a:ext cx="1295998" cy="432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8311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71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SBOL </a:t>
            </a:r>
            <a:r>
              <a:rPr lang="en-US" dirty="0" err="1" smtClean="0"/>
              <a:t>utilises</a:t>
            </a:r>
            <a:r>
              <a:rPr lang="en-US" dirty="0" smtClean="0"/>
              <a:t> existing Semantic Web resources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40094" y="4749801"/>
            <a:ext cx="5164206" cy="116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/>
              <a:t>uri</a:t>
            </a:r>
            <a:r>
              <a:rPr lang="en-GB" dirty="0"/>
              <a:t>= </a:t>
            </a:r>
            <a:r>
              <a:rPr lang="en-GB" b="1" dirty="0" smtClean="0">
                <a:latin typeface="Courier New"/>
                <a:cs typeface="Courier New"/>
              </a:rPr>
              <a:t>partsRegistry:BBa_J23119_sequence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 smtClean="0"/>
              <a:t>elements</a:t>
            </a:r>
            <a:r>
              <a:rPr lang="en-US" dirty="0"/>
              <a:t>= “</a:t>
            </a:r>
            <a:r>
              <a:rPr lang="en-US" dirty="0" err="1"/>
              <a:t>ttgacagctagctcagtcctaggtataatgctagc</a:t>
            </a:r>
            <a:r>
              <a:rPr lang="en-US" dirty="0"/>
              <a:t>”</a:t>
            </a:r>
          </a:p>
          <a:p>
            <a:r>
              <a:rPr lang="en-US" dirty="0" smtClean="0"/>
              <a:t>encoding= </a:t>
            </a:r>
            <a:r>
              <a:rPr lang="en-US" b="1" dirty="0" smtClean="0">
                <a:solidFill>
                  <a:srgbClr val="C0504D"/>
                </a:solidFill>
                <a:latin typeface="Courier New"/>
                <a:cs typeface="Courier New"/>
              </a:rPr>
              <a:t>IUPAC:DNA</a:t>
            </a:r>
            <a:endParaRPr lang="en-US" b="1" dirty="0">
              <a:solidFill>
                <a:srgbClr val="C0504D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8094" y="2283358"/>
            <a:ext cx="4135506" cy="1755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/>
              <a:t>uri</a:t>
            </a:r>
            <a:r>
              <a:rPr lang="en-GB" dirty="0"/>
              <a:t>= </a:t>
            </a:r>
            <a:r>
              <a:rPr lang="en-GB" b="1" dirty="0">
                <a:latin typeface="Courier New"/>
                <a:cs typeface="Courier New"/>
              </a:rPr>
              <a:t>partsRegistry:BBa_J23119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name= </a:t>
            </a:r>
            <a:r>
              <a:rPr lang="en-US" dirty="0" smtClean="0"/>
              <a:t>“J23119 promoter”</a:t>
            </a:r>
            <a:endParaRPr lang="en-US" dirty="0"/>
          </a:p>
          <a:p>
            <a:r>
              <a:rPr lang="en-US" dirty="0"/>
              <a:t>description= </a:t>
            </a:r>
            <a:r>
              <a:rPr lang="en-US" dirty="0" smtClean="0"/>
              <a:t>“Constitutive promoter”</a:t>
            </a:r>
            <a:endParaRPr lang="en-US" dirty="0"/>
          </a:p>
          <a:p>
            <a:r>
              <a:rPr lang="en-US" dirty="0"/>
              <a:t>type= </a:t>
            </a:r>
            <a:r>
              <a:rPr lang="en-US" b="1" dirty="0" err="1">
                <a:solidFill>
                  <a:schemeClr val="accent2"/>
                </a:solidFill>
                <a:latin typeface="Courier New"/>
                <a:cs typeface="Courier New"/>
              </a:rPr>
              <a:t>biopax:DnaRegion</a:t>
            </a:r>
            <a:endParaRPr lang="en-US" b="1" dirty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en-US" dirty="0"/>
              <a:t>role=</a:t>
            </a:r>
            <a:r>
              <a:rPr lang="en-US" b="1" dirty="0" err="1">
                <a:solidFill>
                  <a:srgbClr val="C0504D"/>
                </a:solidFill>
                <a:latin typeface="Courier New"/>
                <a:cs typeface="Courier New"/>
              </a:rPr>
              <a:t>so:Promoter</a:t>
            </a:r>
            <a:endParaRPr lang="en-GB" b="1" dirty="0">
              <a:solidFill>
                <a:srgbClr val="C0504D"/>
              </a:solidFill>
              <a:latin typeface="Courier New"/>
              <a:cs typeface="Courier New"/>
            </a:endParaRPr>
          </a:p>
        </p:txBody>
      </p:sp>
      <p:cxnSp>
        <p:nvCxnSpPr>
          <p:cNvPr id="6" name="Straight Arrow Connector 5"/>
          <p:cNvCxnSpPr>
            <a:stCxn id="5" idx="2"/>
            <a:endCxn id="4" idx="0"/>
          </p:cNvCxnSpPr>
          <p:nvPr/>
        </p:nvCxnSpPr>
        <p:spPr>
          <a:xfrm>
            <a:off x="6415847" y="4038600"/>
            <a:ext cx="6350" cy="711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73653" y="2391887"/>
            <a:ext cx="4047547" cy="3869213"/>
          </a:xfrm>
        </p:spPr>
        <p:txBody>
          <a:bodyPr rIns="36000">
            <a:noAutofit/>
          </a:bodyPr>
          <a:lstStyle/>
          <a:p>
            <a:r>
              <a:rPr lang="en-GB" sz="2200" dirty="0" err="1" smtClean="0"/>
              <a:t>BioPAX</a:t>
            </a:r>
            <a:endParaRPr lang="en-GB" sz="2200" dirty="0" smtClean="0"/>
          </a:p>
          <a:p>
            <a:r>
              <a:rPr lang="en-GB" sz="2200" dirty="0" smtClean="0"/>
              <a:t>Sequence Ontology</a:t>
            </a:r>
          </a:p>
          <a:p>
            <a:r>
              <a:rPr lang="en-GB" sz="2200" dirty="0" smtClean="0"/>
              <a:t>Systems Biology Ontology</a:t>
            </a:r>
          </a:p>
          <a:p>
            <a:r>
              <a:rPr lang="en-GB" sz="2200" dirty="0" smtClean="0"/>
              <a:t>EDAM Ontology</a:t>
            </a:r>
          </a:p>
          <a:p>
            <a:r>
              <a:rPr lang="en-GB" sz="2200" dirty="0" smtClean="0"/>
              <a:t>Standard sequence encodings</a:t>
            </a:r>
          </a:p>
          <a:p>
            <a:r>
              <a:rPr lang="en-GB" sz="2200" dirty="0" smtClean="0"/>
              <a:t>Provenance Ontology</a:t>
            </a:r>
          </a:p>
          <a:p>
            <a:r>
              <a:rPr lang="en-GB" sz="2200" dirty="0" smtClean="0"/>
              <a:t>Dublin Core </a:t>
            </a:r>
            <a:r>
              <a:rPr lang="en-GB" sz="2200" dirty="0" err="1" smtClean="0"/>
              <a:t>Metatada</a:t>
            </a:r>
            <a:r>
              <a:rPr lang="en-GB" sz="2200" dirty="0" smtClean="0"/>
              <a:t> Initiative Terms</a:t>
            </a:r>
          </a:p>
          <a:p>
            <a:endParaRPr lang="en-GB" sz="2200" dirty="0" smtClean="0"/>
          </a:p>
          <a:p>
            <a:endParaRPr lang="en-GB" sz="22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3970" y="6178512"/>
            <a:ext cx="9095641" cy="668992"/>
            <a:chOff x="33970" y="6178512"/>
            <a:chExt cx="9095641" cy="6689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395" y="6178512"/>
              <a:ext cx="1211216" cy="648000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" y="6271504"/>
              <a:ext cx="1636365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Interdisciplinary Computing and Complex BioSystems research grou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229" y="6306524"/>
              <a:ext cx="1295998" cy="432000"/>
            </a:xfrm>
            <a:prstGeom prst="rect">
              <a:avLst/>
            </a:prstGeom>
            <a:noFill/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58" y="1536700"/>
            <a:ext cx="792969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3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499" y="1651000"/>
            <a:ext cx="9029701" cy="4737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urier New"/>
                <a:cs typeface="Courier New"/>
              </a:rPr>
              <a:t>&lt;?xml version="1.0" ?&gt;</a:t>
            </a:r>
          </a:p>
          <a:p>
            <a:pPr marL="0" indent="0">
              <a:buNone/>
            </a:pPr>
            <a:r>
              <a:rPr lang="en-US" sz="1300" dirty="0">
                <a:latin typeface="Courier New"/>
                <a:cs typeface="Courier New"/>
              </a:rPr>
              <a:t>&lt;</a:t>
            </a:r>
            <a:r>
              <a:rPr lang="en-US" sz="1300" dirty="0" err="1">
                <a:latin typeface="Courier New"/>
                <a:cs typeface="Courier New"/>
              </a:rPr>
              <a:t>rdf:RDF</a:t>
            </a:r>
            <a:r>
              <a:rPr lang="en-US" sz="1300" dirty="0">
                <a:latin typeface="Courier New"/>
                <a:cs typeface="Courier New"/>
              </a:rPr>
              <a:t> </a:t>
            </a:r>
            <a:r>
              <a:rPr lang="en-US" sz="1300" dirty="0" err="1">
                <a:latin typeface="Courier New"/>
                <a:cs typeface="Courier New"/>
              </a:rPr>
              <a:t>xmlns:rdf</a:t>
            </a:r>
            <a:r>
              <a:rPr lang="en-US" sz="1300" dirty="0">
                <a:latin typeface="Courier New"/>
                <a:cs typeface="Courier New"/>
              </a:rPr>
              <a:t>="http://www.w3.org/1999/02/22-rdf-syntax-ns#" </a:t>
            </a:r>
            <a:r>
              <a:rPr lang="en-US" sz="1300" dirty="0" err="1">
                <a:latin typeface="Courier New"/>
                <a:cs typeface="Courier New"/>
              </a:rPr>
              <a:t>xmlns:dcterms</a:t>
            </a:r>
            <a:r>
              <a:rPr lang="en-US" sz="1300" dirty="0">
                <a:latin typeface="Courier New"/>
                <a:cs typeface="Courier New"/>
              </a:rPr>
              <a:t>="http://</a:t>
            </a:r>
            <a:r>
              <a:rPr lang="en-US" sz="1300" dirty="0" err="1">
                <a:latin typeface="Courier New"/>
                <a:cs typeface="Courier New"/>
              </a:rPr>
              <a:t>purl.org</a:t>
            </a:r>
            <a:r>
              <a:rPr lang="en-US" sz="1300" dirty="0">
                <a:latin typeface="Courier New"/>
                <a:cs typeface="Courier New"/>
              </a:rPr>
              <a:t>/dc/terms/" </a:t>
            </a:r>
            <a:r>
              <a:rPr lang="en-US" sz="1300" dirty="0" err="1">
                <a:latin typeface="Courier New"/>
                <a:cs typeface="Courier New"/>
              </a:rPr>
              <a:t>xmlns:prov</a:t>
            </a:r>
            <a:r>
              <a:rPr lang="en-US" sz="1300" dirty="0">
                <a:latin typeface="Courier New"/>
                <a:cs typeface="Courier New"/>
              </a:rPr>
              <a:t>="http://www.</a:t>
            </a:r>
          </a:p>
          <a:p>
            <a:pPr marL="0" indent="0">
              <a:buNone/>
            </a:pPr>
            <a:r>
              <a:rPr lang="en-US" sz="1300" dirty="0">
                <a:latin typeface="Courier New"/>
                <a:cs typeface="Courier New"/>
              </a:rPr>
              <a:t>w3.org/ns/</a:t>
            </a:r>
            <a:r>
              <a:rPr lang="en-US" sz="1300" dirty="0" err="1">
                <a:latin typeface="Courier New"/>
                <a:cs typeface="Courier New"/>
              </a:rPr>
              <a:t>prov</a:t>
            </a:r>
            <a:r>
              <a:rPr lang="en-US" sz="1300" dirty="0">
                <a:latin typeface="Courier New"/>
                <a:cs typeface="Courier New"/>
              </a:rPr>
              <a:t>#" </a:t>
            </a:r>
            <a:r>
              <a:rPr lang="en-US" sz="1300" dirty="0" err="1">
                <a:latin typeface="Courier New"/>
                <a:cs typeface="Courier New"/>
              </a:rPr>
              <a:t>xmlns:sbol</a:t>
            </a:r>
            <a:r>
              <a:rPr lang="en-US" sz="1300" dirty="0">
                <a:latin typeface="Courier New"/>
                <a:cs typeface="Courier New"/>
              </a:rPr>
              <a:t>="http://</a:t>
            </a:r>
            <a:r>
              <a:rPr lang="en-US" sz="1300" dirty="0" err="1">
                <a:latin typeface="Courier New"/>
                <a:cs typeface="Courier New"/>
              </a:rPr>
              <a:t>sbols.org</a:t>
            </a:r>
            <a:r>
              <a:rPr lang="en-US" sz="1300" dirty="0">
                <a:latin typeface="Courier New"/>
                <a:cs typeface="Courier New"/>
              </a:rPr>
              <a:t>/v2#"&gt;</a:t>
            </a:r>
          </a:p>
          <a:p>
            <a:pPr marL="0" indent="0">
              <a:buNone/>
            </a:pP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 &lt;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sbol:ComponentDefinition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rdf:about</a:t>
            </a: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=</a:t>
            </a: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  <a:hlinkClick r:id="rId3"/>
              </a:rPr>
              <a:t>http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  <a:hlinkClick r:id="rId3"/>
              </a:rPr>
              <a:t>://partsregistry.org/cd/</a:t>
            </a: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  <a:hlinkClick r:id="rId3"/>
              </a:rPr>
              <a:t>BBa_J23119</a:t>
            </a: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</a:t>
            </a: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  &lt;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sbol:displayId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&gt;BBa_J23119&lt;/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sbol:displayId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&gt;</a:t>
            </a:r>
          </a:p>
          <a:p>
            <a:pPr marL="301943" lvl="1" indent="0">
              <a:buNone/>
            </a:pP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&lt;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dcterms:title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&gt;J23119 promoter&lt;/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dcterms:title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&gt;</a:t>
            </a:r>
          </a:p>
          <a:p>
            <a:pPr marL="301943" lvl="1" indent="0">
              <a:buNone/>
            </a:pP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&lt;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dcterms:description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&gt;Constitutive promoter&lt;/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dcterms:description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&gt;</a:t>
            </a:r>
          </a:p>
          <a:p>
            <a:pPr marL="301943" lvl="1" indent="0">
              <a:buNone/>
            </a:pP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&lt;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sbol:type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rdf:resource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="http://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www.biopax.org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/release/biopax-level3.owl#DnaRegion"/&gt;</a:t>
            </a:r>
          </a:p>
          <a:p>
            <a:pPr marL="301943" lvl="1" indent="0">
              <a:buNone/>
            </a:pP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&lt;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sbol:role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rdf:resource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="http://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identifiers.org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/so/SO:0000167"/&gt;</a:t>
            </a:r>
          </a:p>
          <a:p>
            <a:pPr marL="301943" lvl="1" indent="0">
              <a:buNone/>
            </a:pP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&lt;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sbol:sequence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rdf:resource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="http://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partsregistry.org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/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seq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/BBa_J23119"/&gt;</a:t>
            </a:r>
          </a:p>
          <a:p>
            <a:pPr marL="0" indent="0">
              <a:buNone/>
            </a:pP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  &lt;</a:t>
            </a:r>
            <a:r>
              <a:rPr lang="en-US" sz="1300" dirty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/</a:t>
            </a:r>
            <a:r>
              <a:rPr lang="en-US" sz="1300" dirty="0" err="1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sbol:ComponentDefinition</a:t>
            </a:r>
            <a:r>
              <a:rPr lang="en-US" sz="1300" dirty="0" smtClean="0">
                <a:ln>
                  <a:solidFill>
                    <a:schemeClr val="accent2"/>
                  </a:solidFill>
                </a:ln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300" dirty="0" smtClean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  &lt;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sbol:Sequence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 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rdf:about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="http://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partsregistry.org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/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seq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/BBa_J23119"&gt;</a:t>
            </a:r>
          </a:p>
          <a:p>
            <a:pPr marL="301943" lvl="1" indent="0">
              <a:buNone/>
            </a:pPr>
            <a:r>
              <a:rPr lang="en-US" sz="1300" dirty="0" smtClean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 &lt;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sbol:displayId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&gt;BBa_J23119&lt;/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sbol:displayId</a:t>
            </a:r>
            <a:r>
              <a:rPr lang="en-US" sz="1300" dirty="0" smtClean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&gt; </a:t>
            </a:r>
            <a:endParaRPr lang="en-US" sz="1300" dirty="0">
              <a:ln>
                <a:solidFill>
                  <a:schemeClr val="accent4"/>
                </a:solidFill>
              </a:ln>
              <a:latin typeface="Courier New"/>
              <a:cs typeface="Courier New"/>
            </a:endParaRPr>
          </a:p>
          <a:p>
            <a:pPr marL="301943" lvl="1" indent="0">
              <a:buNone/>
            </a:pPr>
            <a:r>
              <a:rPr lang="en-US" sz="1300" dirty="0" smtClean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 &lt;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sbol:elements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&gt;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ttgacagctagctcagtcctaggtataatgctagc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&lt;/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sbol:elements</a:t>
            </a:r>
            <a:r>
              <a:rPr lang="en-US" sz="1300" dirty="0" smtClean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&gt;</a:t>
            </a:r>
          </a:p>
          <a:p>
            <a:pPr marL="301943" lvl="1" indent="0">
              <a:buNone/>
            </a:pPr>
            <a:r>
              <a:rPr lang="en-US" sz="1300" dirty="0" smtClean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 &lt;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sbol:encoding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 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rdf:resource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="http://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www.chem.qmul.ac.uk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/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iubmb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/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misc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/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naseq.html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"/&gt;</a:t>
            </a:r>
          </a:p>
          <a:p>
            <a:pPr marL="0" indent="0">
              <a:buNone/>
            </a:pPr>
            <a:r>
              <a:rPr lang="en-US" sz="1300" dirty="0" smtClean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  &lt;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/</a:t>
            </a:r>
            <a:r>
              <a:rPr lang="en-US" sz="1300" dirty="0" err="1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sbol:Sequence</a:t>
            </a:r>
            <a:r>
              <a:rPr lang="en-US" sz="1300" dirty="0">
                <a:ln>
                  <a:solidFill>
                    <a:schemeClr val="accent4"/>
                  </a:solidFill>
                </a:ln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300" dirty="0">
                <a:latin typeface="Courier New"/>
                <a:cs typeface="Courier New"/>
              </a:rPr>
              <a:t>&lt;/</a:t>
            </a:r>
            <a:r>
              <a:rPr lang="en-US" sz="1300" dirty="0" err="1">
                <a:latin typeface="Courier New"/>
                <a:cs typeface="Courier New"/>
              </a:rPr>
              <a:t>rdf:RDF</a:t>
            </a:r>
            <a:r>
              <a:rPr lang="en-US" sz="1300" dirty="0">
                <a:latin typeface="Courier New"/>
                <a:cs typeface="Courier New"/>
              </a:rPr>
              <a:t>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Serialisation</a:t>
            </a:r>
            <a:r>
              <a:rPr lang="en-US" dirty="0" smtClean="0"/>
              <a:t> 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970" y="6178512"/>
            <a:ext cx="9095641" cy="668992"/>
            <a:chOff x="33970" y="6178512"/>
            <a:chExt cx="9095641" cy="6689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395" y="6178512"/>
              <a:ext cx="1211216" cy="648000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" y="6271504"/>
              <a:ext cx="1636365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Interdisciplinary Computing and Complex BioSystems research grou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5229" y="6306524"/>
              <a:ext cx="1295998" cy="432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6317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60600"/>
            <a:ext cx="7408333" cy="3865563"/>
          </a:xfrm>
        </p:spPr>
        <p:txBody>
          <a:bodyPr>
            <a:normAutofit/>
          </a:bodyPr>
          <a:lstStyle/>
          <a:p>
            <a:r>
              <a:rPr lang="en-US" dirty="0" smtClean="0"/>
              <a:t>Unambiguous exchange of synthetic biology designs</a:t>
            </a:r>
          </a:p>
          <a:p>
            <a:r>
              <a:rPr lang="en-US" dirty="0" smtClean="0"/>
              <a:t>Facilitates the reuse of information</a:t>
            </a:r>
          </a:p>
          <a:p>
            <a:r>
              <a:rPr lang="en-US" dirty="0" smtClean="0"/>
              <a:t>Extendible </a:t>
            </a:r>
            <a:r>
              <a:rPr lang="en-US" dirty="0"/>
              <a:t>data model</a:t>
            </a:r>
          </a:p>
          <a:p>
            <a:r>
              <a:rPr lang="en-US" dirty="0" smtClean="0"/>
              <a:t>Integrates well with the existing Semantic Web technologies to store, retrieve and query data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970" y="6178512"/>
            <a:ext cx="9095641" cy="668992"/>
            <a:chOff x="33970" y="6178512"/>
            <a:chExt cx="9095641" cy="6689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395" y="6178512"/>
              <a:ext cx="1211216" cy="648000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" y="6271504"/>
              <a:ext cx="1636365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Interdisciplinary Computing and Complex BioSystems research grou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229" y="6306524"/>
              <a:ext cx="1295998" cy="432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8710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170" y="1749038"/>
            <a:ext cx="4637964" cy="50073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33970" y="6178512"/>
            <a:ext cx="9095641" cy="668992"/>
            <a:chOff x="33970" y="6178512"/>
            <a:chExt cx="9095641" cy="66899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395" y="6178512"/>
              <a:ext cx="1211216" cy="648000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0" y="6271504"/>
              <a:ext cx="1636365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Interdisciplinary Computing and Complex BioSystems research grou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65229" y="6306524"/>
              <a:ext cx="1295998" cy="432000"/>
            </a:xfrm>
            <a:prstGeom prst="rect">
              <a:avLst/>
            </a:prstGeom>
            <a:noFill/>
          </p:spPr>
        </p:pic>
      </p:grp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5" y="1892300"/>
            <a:ext cx="2379612" cy="103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2755910"/>
            <a:ext cx="3247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/>
              <a:t>s</a:t>
            </a:r>
            <a:r>
              <a:rPr lang="en-US" sz="2400" dirty="0" err="1" smtClean="0"/>
              <a:t>bolstandard.org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16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castleBiomedicine_GM">
  <a:themeElements>
    <a:clrScheme name="Newcastle Biomedic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castle Biomedic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castle Biomedic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stle Biomedic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stle Biomedic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stle Biomedic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stle Biomedic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castle Biomedic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castle Biomedic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NewcastleBiomedicine_GM</Template>
  <TotalTime>30931</TotalTime>
  <Words>553</Words>
  <Application>Microsoft Macintosh PowerPoint</Application>
  <PresentationFormat>On-screen Show (4:3)</PresentationFormat>
  <Paragraphs>133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NewcastleBiomedicine_GM</vt:lpstr>
      <vt:lpstr>Custom Design</vt:lpstr>
      <vt:lpstr>2_Custom Design</vt:lpstr>
      <vt:lpstr>Waveform</vt:lpstr>
      <vt:lpstr>The Synthetic Biology Open Language (SBOL)</vt:lpstr>
      <vt:lpstr>Synthetic Biology</vt:lpstr>
      <vt:lpstr>Biological system design Information</vt:lpstr>
      <vt:lpstr>SBOL 2.0</vt:lpstr>
      <vt:lpstr>A biological example</vt:lpstr>
      <vt:lpstr>SBOL utilises existing Semantic Web resources</vt:lpstr>
      <vt:lpstr>Serialisation example</vt:lpstr>
      <vt:lpstr>Summary</vt:lpstr>
      <vt:lpstr>Thanks</vt:lpstr>
      <vt:lpstr>Interdisciplinary nature of synthetic biology </vt:lpstr>
      <vt:lpstr>SBOL 2.0 – data model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Goksel Misirli</dc:creator>
  <cp:lastModifiedBy>Goksel Misirli</cp:lastModifiedBy>
  <cp:revision>1165</cp:revision>
  <cp:lastPrinted>2013-11-12T13:11:03Z</cp:lastPrinted>
  <dcterms:created xsi:type="dcterms:W3CDTF">2013-03-15T12:13:19Z</dcterms:created>
  <dcterms:modified xsi:type="dcterms:W3CDTF">2016-04-13T14:30:06Z</dcterms:modified>
</cp:coreProperties>
</file>