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0099"/>
    <a:srgbClr val="F0AED8"/>
    <a:srgbClr val="EDB1CB"/>
    <a:srgbClr val="D60093"/>
    <a:srgbClr val="FF0000"/>
    <a:srgbClr val="CC00CC"/>
    <a:srgbClr val="FF00FF"/>
    <a:srgbClr val="0000CC"/>
    <a:srgbClr val="00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4849" autoAdjust="0"/>
  </p:normalViewPr>
  <p:slideViewPr>
    <p:cSldViewPr>
      <p:cViewPr>
        <p:scale>
          <a:sx n="84" d="100"/>
          <a:sy n="84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8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952192"/>
        <c:axId val="64953728"/>
        <c:axId val="0"/>
      </c:bar3DChart>
      <c:catAx>
        <c:axId val="64952192"/>
        <c:scaling>
          <c:orientation val="minMax"/>
        </c:scaling>
        <c:delete val="0"/>
        <c:axPos val="b"/>
        <c:majorTickMark val="out"/>
        <c:minorTickMark val="none"/>
        <c:tickLblPos val="nextTo"/>
        <c:crossAx val="64953728"/>
        <c:crosses val="autoZero"/>
        <c:auto val="1"/>
        <c:lblAlgn val="ctr"/>
        <c:lblOffset val="100"/>
        <c:noMultiLvlLbl val="0"/>
      </c:catAx>
      <c:valAx>
        <c:axId val="649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9521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48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220224"/>
        <c:axId val="71222016"/>
        <c:axId val="0"/>
      </c:bar3DChart>
      <c:catAx>
        <c:axId val="71220224"/>
        <c:scaling>
          <c:orientation val="minMax"/>
        </c:scaling>
        <c:delete val="0"/>
        <c:axPos val="b"/>
        <c:majorTickMark val="out"/>
        <c:minorTickMark val="none"/>
        <c:tickLblPos val="nextTo"/>
        <c:crossAx val="71222016"/>
        <c:crosses val="autoZero"/>
        <c:auto val="1"/>
        <c:lblAlgn val="ctr"/>
        <c:lblOffset val="100"/>
        <c:noMultiLvlLbl val="0"/>
      </c:catAx>
      <c:valAx>
        <c:axId val="7122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220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73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357184"/>
        <c:axId val="71358720"/>
        <c:axId val="0"/>
      </c:bar3DChart>
      <c:catAx>
        <c:axId val="71357184"/>
        <c:scaling>
          <c:orientation val="minMax"/>
        </c:scaling>
        <c:delete val="0"/>
        <c:axPos val="b"/>
        <c:majorTickMark val="out"/>
        <c:minorTickMark val="none"/>
        <c:tickLblPos val="nextTo"/>
        <c:crossAx val="71358720"/>
        <c:crosses val="autoZero"/>
        <c:auto val="1"/>
        <c:lblAlgn val="ctr"/>
        <c:lblOffset val="100"/>
        <c:noMultiLvlLbl val="0"/>
      </c:catAx>
      <c:valAx>
        <c:axId val="713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3571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BD162-AB4E-4B12-9C4A-A8D82C4B867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561EED-8DFD-4647-BDDF-844A7A098704}">
      <dgm:prSet phldrT="[Text]"/>
      <dgm:spPr/>
      <dgm:t>
        <a:bodyPr/>
        <a:lstStyle/>
        <a:p>
          <a:endParaRPr lang="en-GB" dirty="0"/>
        </a:p>
      </dgm:t>
    </dgm:pt>
    <dgm:pt modelId="{CDE69940-E2D6-44B3-B812-31EE371EC550}" type="parTrans" cxnId="{63E72FAB-180D-4153-9E1A-E153267CBC35}">
      <dgm:prSet/>
      <dgm:spPr/>
      <dgm:t>
        <a:bodyPr/>
        <a:lstStyle/>
        <a:p>
          <a:endParaRPr lang="en-GB"/>
        </a:p>
      </dgm:t>
    </dgm:pt>
    <dgm:pt modelId="{FCA18BFD-FDD1-4D0C-9D08-8A3ED3F96E32}" type="sibTrans" cxnId="{63E72FAB-180D-4153-9E1A-E153267CBC35}">
      <dgm:prSet/>
      <dgm:spPr/>
      <dgm:t>
        <a:bodyPr/>
        <a:lstStyle/>
        <a:p>
          <a:endParaRPr lang="en-GB"/>
        </a:p>
      </dgm:t>
    </dgm:pt>
    <dgm:pt modelId="{3D45A1B2-9978-419D-A129-4CE5EF68FF8F}">
      <dgm:prSet phldrT="[Text]"/>
      <dgm:spPr/>
      <dgm:t>
        <a:bodyPr/>
        <a:lstStyle/>
        <a:p>
          <a:endParaRPr lang="en-GB" dirty="0"/>
        </a:p>
      </dgm:t>
    </dgm:pt>
    <dgm:pt modelId="{5D99CB73-A002-48CB-AC9B-9E76A2362CF7}" type="parTrans" cxnId="{FFE9AC9A-F835-4A07-9774-1586F17D0D21}">
      <dgm:prSet/>
      <dgm:spPr/>
      <dgm:t>
        <a:bodyPr/>
        <a:lstStyle/>
        <a:p>
          <a:endParaRPr lang="en-GB"/>
        </a:p>
      </dgm:t>
    </dgm:pt>
    <dgm:pt modelId="{293D2592-F769-46A1-8F21-D446E8271989}" type="sibTrans" cxnId="{FFE9AC9A-F835-4A07-9774-1586F17D0D21}">
      <dgm:prSet/>
      <dgm:spPr/>
      <dgm:t>
        <a:bodyPr/>
        <a:lstStyle/>
        <a:p>
          <a:endParaRPr lang="en-GB"/>
        </a:p>
      </dgm:t>
    </dgm:pt>
    <dgm:pt modelId="{E735D345-F8CC-4DAB-B829-22C42D1DD262}">
      <dgm:prSet phldrT="[Text]"/>
      <dgm:spPr/>
      <dgm:t>
        <a:bodyPr/>
        <a:lstStyle/>
        <a:p>
          <a:endParaRPr lang="en-GB" dirty="0"/>
        </a:p>
      </dgm:t>
    </dgm:pt>
    <dgm:pt modelId="{8B305308-3923-4155-9180-59C84CE07E2A}" type="parTrans" cxnId="{6161F1A1-9F29-4655-8D4D-6D97E2B3B9C3}">
      <dgm:prSet/>
      <dgm:spPr/>
      <dgm:t>
        <a:bodyPr/>
        <a:lstStyle/>
        <a:p>
          <a:endParaRPr lang="en-GB"/>
        </a:p>
      </dgm:t>
    </dgm:pt>
    <dgm:pt modelId="{715D127A-1D2C-4060-AED9-F0DE259C6289}" type="sibTrans" cxnId="{6161F1A1-9F29-4655-8D4D-6D97E2B3B9C3}">
      <dgm:prSet/>
      <dgm:spPr/>
      <dgm:t>
        <a:bodyPr/>
        <a:lstStyle/>
        <a:p>
          <a:endParaRPr lang="en-GB"/>
        </a:p>
      </dgm:t>
    </dgm:pt>
    <dgm:pt modelId="{746D5842-D861-4422-9ED2-8FDAC5423F0A}">
      <dgm:prSet phldrT="[Text]"/>
      <dgm:spPr/>
      <dgm:t>
        <a:bodyPr/>
        <a:lstStyle/>
        <a:p>
          <a:endParaRPr lang="en-GB" dirty="0"/>
        </a:p>
      </dgm:t>
    </dgm:pt>
    <dgm:pt modelId="{1A5C3ABF-D6FA-4EF9-AB2D-C2F83A882665}" type="sibTrans" cxnId="{EA126170-B522-4AB9-B342-674071A1F88C}">
      <dgm:prSet/>
      <dgm:spPr/>
      <dgm:t>
        <a:bodyPr/>
        <a:lstStyle/>
        <a:p>
          <a:endParaRPr lang="en-GB"/>
        </a:p>
      </dgm:t>
    </dgm:pt>
    <dgm:pt modelId="{57F5AAED-3D6B-49B6-BC54-67CDA9B00B5B}" type="parTrans" cxnId="{EA126170-B522-4AB9-B342-674071A1F88C}">
      <dgm:prSet/>
      <dgm:spPr/>
      <dgm:t>
        <a:bodyPr/>
        <a:lstStyle/>
        <a:p>
          <a:endParaRPr lang="en-GB"/>
        </a:p>
      </dgm:t>
    </dgm:pt>
    <dgm:pt modelId="{0832D3C9-684B-4D31-B03D-D363CD442B6B}">
      <dgm:prSet phldrT="[Text]"/>
      <dgm:spPr/>
      <dgm:t>
        <a:bodyPr/>
        <a:lstStyle/>
        <a:p>
          <a:endParaRPr lang="en-GB" dirty="0"/>
        </a:p>
      </dgm:t>
    </dgm:pt>
    <dgm:pt modelId="{CEFC8E7B-4208-40A7-BD88-E800A379AACB}" type="sibTrans" cxnId="{BE84AEE0-BB67-419B-9D45-1C1DD0B10390}">
      <dgm:prSet/>
      <dgm:spPr/>
      <dgm:t>
        <a:bodyPr/>
        <a:lstStyle/>
        <a:p>
          <a:endParaRPr lang="en-GB"/>
        </a:p>
      </dgm:t>
    </dgm:pt>
    <dgm:pt modelId="{6678FC22-10BC-43F0-9F73-9664F2B7D7BA}" type="parTrans" cxnId="{BE84AEE0-BB67-419B-9D45-1C1DD0B10390}">
      <dgm:prSet/>
      <dgm:spPr/>
      <dgm:t>
        <a:bodyPr/>
        <a:lstStyle/>
        <a:p>
          <a:endParaRPr lang="en-GB"/>
        </a:p>
      </dgm:t>
    </dgm:pt>
    <dgm:pt modelId="{D57791D7-8468-458B-BF67-D00BEFA28545}" type="pres">
      <dgm:prSet presAssocID="{546BD162-AB4E-4B12-9C4A-A8D82C4B86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551B9B-39C8-4462-8840-2E4E956C3C89}" type="pres">
      <dgm:prSet presAssocID="{9A561EED-8DFD-4647-BDDF-844A7A098704}" presName="dummy" presStyleCnt="0"/>
      <dgm:spPr/>
    </dgm:pt>
    <dgm:pt modelId="{142068F4-6DF7-45E8-A2C2-233FA3A38621}" type="pres">
      <dgm:prSet presAssocID="{9A561EED-8DFD-4647-BDDF-844A7A098704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E0D89F-0B36-4350-89B4-A49507083E49}" type="pres">
      <dgm:prSet presAssocID="{FCA18BFD-FDD1-4D0C-9D08-8A3ED3F96E32}" presName="sibTrans" presStyleLbl="node1" presStyleIdx="0" presStyleCnt="5"/>
      <dgm:spPr/>
      <dgm:t>
        <a:bodyPr/>
        <a:lstStyle/>
        <a:p>
          <a:endParaRPr lang="en-GB"/>
        </a:p>
      </dgm:t>
    </dgm:pt>
    <dgm:pt modelId="{36757CF1-8190-4732-AFE9-E3254B5D7800}" type="pres">
      <dgm:prSet presAssocID="{3D45A1B2-9978-419D-A129-4CE5EF68FF8F}" presName="dummy" presStyleCnt="0"/>
      <dgm:spPr/>
    </dgm:pt>
    <dgm:pt modelId="{92F76AD3-FB4E-42D3-A28D-55D4727E0D41}" type="pres">
      <dgm:prSet presAssocID="{3D45A1B2-9978-419D-A129-4CE5EF68FF8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8CA134-A23B-48E8-AA09-40BB60C58061}" type="pres">
      <dgm:prSet presAssocID="{293D2592-F769-46A1-8F21-D446E8271989}" presName="sibTrans" presStyleLbl="node1" presStyleIdx="1" presStyleCnt="5"/>
      <dgm:spPr/>
      <dgm:t>
        <a:bodyPr/>
        <a:lstStyle/>
        <a:p>
          <a:endParaRPr lang="en-GB"/>
        </a:p>
      </dgm:t>
    </dgm:pt>
    <dgm:pt modelId="{DA6A7EDA-F330-41D9-8AF6-C34206A152F7}" type="pres">
      <dgm:prSet presAssocID="{0832D3C9-684B-4D31-B03D-D363CD442B6B}" presName="dummy" presStyleCnt="0"/>
      <dgm:spPr/>
    </dgm:pt>
    <dgm:pt modelId="{A636A4EB-D1FF-4C69-9551-221C122AEAFE}" type="pres">
      <dgm:prSet presAssocID="{0832D3C9-684B-4D31-B03D-D363CD442B6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99B8ED-A303-4E63-B6F5-67CD24003C22}" type="pres">
      <dgm:prSet presAssocID="{CEFC8E7B-4208-40A7-BD88-E800A379AACB}" presName="sibTrans" presStyleLbl="node1" presStyleIdx="2" presStyleCnt="5"/>
      <dgm:spPr/>
      <dgm:t>
        <a:bodyPr/>
        <a:lstStyle/>
        <a:p>
          <a:endParaRPr lang="en-GB"/>
        </a:p>
      </dgm:t>
    </dgm:pt>
    <dgm:pt modelId="{DFB56FA0-A325-480D-9FFA-BD433AD6B073}" type="pres">
      <dgm:prSet presAssocID="{E735D345-F8CC-4DAB-B829-22C42D1DD262}" presName="dummy" presStyleCnt="0"/>
      <dgm:spPr/>
    </dgm:pt>
    <dgm:pt modelId="{A5FF40E3-6F16-46D3-B33A-2368A5E48206}" type="pres">
      <dgm:prSet presAssocID="{E735D345-F8CC-4DAB-B829-22C42D1DD262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D284E7-C380-4642-AD52-213C10DF19D8}" type="pres">
      <dgm:prSet presAssocID="{715D127A-1D2C-4060-AED9-F0DE259C6289}" presName="sibTrans" presStyleLbl="node1" presStyleIdx="3" presStyleCnt="5"/>
      <dgm:spPr/>
      <dgm:t>
        <a:bodyPr/>
        <a:lstStyle/>
        <a:p>
          <a:endParaRPr lang="en-GB"/>
        </a:p>
      </dgm:t>
    </dgm:pt>
    <dgm:pt modelId="{9BBCC3C2-0C24-448C-86C8-AAD376EEF884}" type="pres">
      <dgm:prSet presAssocID="{746D5842-D861-4422-9ED2-8FDAC5423F0A}" presName="dummy" presStyleCnt="0"/>
      <dgm:spPr/>
    </dgm:pt>
    <dgm:pt modelId="{9B8545CC-19F9-421A-83C3-32052F9391B6}" type="pres">
      <dgm:prSet presAssocID="{746D5842-D861-4422-9ED2-8FDAC5423F0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504925-70AB-444A-8E27-F09875E12AE4}" type="pres">
      <dgm:prSet presAssocID="{1A5C3ABF-D6FA-4EF9-AB2D-C2F83A882665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BE84AEE0-BB67-419B-9D45-1C1DD0B10390}" srcId="{546BD162-AB4E-4B12-9C4A-A8D82C4B8678}" destId="{0832D3C9-684B-4D31-B03D-D363CD442B6B}" srcOrd="2" destOrd="0" parTransId="{6678FC22-10BC-43F0-9F73-9664F2B7D7BA}" sibTransId="{CEFC8E7B-4208-40A7-BD88-E800A379AACB}"/>
    <dgm:cxn modelId="{1D862F5F-1D68-4AB3-B08E-2ED7B9DD3C6E}" type="presOf" srcId="{715D127A-1D2C-4060-AED9-F0DE259C6289}" destId="{3ED284E7-C380-4642-AD52-213C10DF19D8}" srcOrd="0" destOrd="0" presId="urn:microsoft.com/office/officeart/2005/8/layout/cycle1"/>
    <dgm:cxn modelId="{F344ED2B-24D0-4759-B805-457DB953B688}" type="presOf" srcId="{1A5C3ABF-D6FA-4EF9-AB2D-C2F83A882665}" destId="{8E504925-70AB-444A-8E27-F09875E12AE4}" srcOrd="0" destOrd="0" presId="urn:microsoft.com/office/officeart/2005/8/layout/cycle1"/>
    <dgm:cxn modelId="{38EFCDD3-8790-48B4-9B65-AE845344426F}" type="presOf" srcId="{546BD162-AB4E-4B12-9C4A-A8D82C4B8678}" destId="{D57791D7-8468-458B-BF67-D00BEFA28545}" srcOrd="0" destOrd="0" presId="urn:microsoft.com/office/officeart/2005/8/layout/cycle1"/>
    <dgm:cxn modelId="{EA126170-B522-4AB9-B342-674071A1F88C}" srcId="{546BD162-AB4E-4B12-9C4A-A8D82C4B8678}" destId="{746D5842-D861-4422-9ED2-8FDAC5423F0A}" srcOrd="4" destOrd="0" parTransId="{57F5AAED-3D6B-49B6-BC54-67CDA9B00B5B}" sibTransId="{1A5C3ABF-D6FA-4EF9-AB2D-C2F83A882665}"/>
    <dgm:cxn modelId="{D9BCC844-AABD-4C76-8CE7-6D726B3B8B8F}" type="presOf" srcId="{CEFC8E7B-4208-40A7-BD88-E800A379AACB}" destId="{3E99B8ED-A303-4E63-B6F5-67CD24003C22}" srcOrd="0" destOrd="0" presId="urn:microsoft.com/office/officeart/2005/8/layout/cycle1"/>
    <dgm:cxn modelId="{68833706-3C29-4A65-BEDC-C4F88692A60D}" type="presOf" srcId="{746D5842-D861-4422-9ED2-8FDAC5423F0A}" destId="{9B8545CC-19F9-421A-83C3-32052F9391B6}" srcOrd="0" destOrd="0" presId="urn:microsoft.com/office/officeart/2005/8/layout/cycle1"/>
    <dgm:cxn modelId="{95C7CDDE-67A1-4B94-BA64-5E26C6E9A3C3}" type="presOf" srcId="{3D45A1B2-9978-419D-A129-4CE5EF68FF8F}" destId="{92F76AD3-FB4E-42D3-A28D-55D4727E0D41}" srcOrd="0" destOrd="0" presId="urn:microsoft.com/office/officeart/2005/8/layout/cycle1"/>
    <dgm:cxn modelId="{6161F1A1-9F29-4655-8D4D-6D97E2B3B9C3}" srcId="{546BD162-AB4E-4B12-9C4A-A8D82C4B8678}" destId="{E735D345-F8CC-4DAB-B829-22C42D1DD262}" srcOrd="3" destOrd="0" parTransId="{8B305308-3923-4155-9180-59C84CE07E2A}" sibTransId="{715D127A-1D2C-4060-AED9-F0DE259C6289}"/>
    <dgm:cxn modelId="{6861842B-102D-467D-8BA7-BD37375683EB}" type="presOf" srcId="{0832D3C9-684B-4D31-B03D-D363CD442B6B}" destId="{A636A4EB-D1FF-4C69-9551-221C122AEAFE}" srcOrd="0" destOrd="0" presId="urn:microsoft.com/office/officeart/2005/8/layout/cycle1"/>
    <dgm:cxn modelId="{8638EBE2-2138-432B-9CA2-DBA2DB7071E1}" type="presOf" srcId="{293D2592-F769-46A1-8F21-D446E8271989}" destId="{A78CA134-A23B-48E8-AA09-40BB60C58061}" srcOrd="0" destOrd="0" presId="urn:microsoft.com/office/officeart/2005/8/layout/cycle1"/>
    <dgm:cxn modelId="{E6147E6B-1111-4D75-AED0-C6A571F9AF3E}" type="presOf" srcId="{E735D345-F8CC-4DAB-B829-22C42D1DD262}" destId="{A5FF40E3-6F16-46D3-B33A-2368A5E48206}" srcOrd="0" destOrd="0" presId="urn:microsoft.com/office/officeart/2005/8/layout/cycle1"/>
    <dgm:cxn modelId="{FFE9AC9A-F835-4A07-9774-1586F17D0D21}" srcId="{546BD162-AB4E-4B12-9C4A-A8D82C4B8678}" destId="{3D45A1B2-9978-419D-A129-4CE5EF68FF8F}" srcOrd="1" destOrd="0" parTransId="{5D99CB73-A002-48CB-AC9B-9E76A2362CF7}" sibTransId="{293D2592-F769-46A1-8F21-D446E8271989}"/>
    <dgm:cxn modelId="{E9381EE6-9A46-44D5-AF09-9C31FA1E68E2}" type="presOf" srcId="{9A561EED-8DFD-4647-BDDF-844A7A098704}" destId="{142068F4-6DF7-45E8-A2C2-233FA3A38621}" srcOrd="0" destOrd="0" presId="urn:microsoft.com/office/officeart/2005/8/layout/cycle1"/>
    <dgm:cxn modelId="{63E72FAB-180D-4153-9E1A-E153267CBC35}" srcId="{546BD162-AB4E-4B12-9C4A-A8D82C4B8678}" destId="{9A561EED-8DFD-4647-BDDF-844A7A098704}" srcOrd="0" destOrd="0" parTransId="{CDE69940-E2D6-44B3-B812-31EE371EC550}" sibTransId="{FCA18BFD-FDD1-4D0C-9D08-8A3ED3F96E32}"/>
    <dgm:cxn modelId="{047D947F-E753-4144-A3BD-56427BDC3CD1}" type="presOf" srcId="{FCA18BFD-FDD1-4D0C-9D08-8A3ED3F96E32}" destId="{6CE0D89F-0B36-4350-89B4-A49507083E49}" srcOrd="0" destOrd="0" presId="urn:microsoft.com/office/officeart/2005/8/layout/cycle1"/>
    <dgm:cxn modelId="{CAE3EA5B-1A29-4E99-B5A9-4F1CF773FA22}" type="presParOf" srcId="{D57791D7-8468-458B-BF67-D00BEFA28545}" destId="{DA551B9B-39C8-4462-8840-2E4E956C3C89}" srcOrd="0" destOrd="0" presId="urn:microsoft.com/office/officeart/2005/8/layout/cycle1"/>
    <dgm:cxn modelId="{B50D7AD0-A8CD-4124-94AF-DA1915CA77E6}" type="presParOf" srcId="{D57791D7-8468-458B-BF67-D00BEFA28545}" destId="{142068F4-6DF7-45E8-A2C2-233FA3A38621}" srcOrd="1" destOrd="0" presId="urn:microsoft.com/office/officeart/2005/8/layout/cycle1"/>
    <dgm:cxn modelId="{0B57FA06-3BF2-4DFD-AC33-40E5CEC86D13}" type="presParOf" srcId="{D57791D7-8468-458B-BF67-D00BEFA28545}" destId="{6CE0D89F-0B36-4350-89B4-A49507083E49}" srcOrd="2" destOrd="0" presId="urn:microsoft.com/office/officeart/2005/8/layout/cycle1"/>
    <dgm:cxn modelId="{42EA462A-B5DB-4624-9FE1-17F24ED614AA}" type="presParOf" srcId="{D57791D7-8468-458B-BF67-D00BEFA28545}" destId="{36757CF1-8190-4732-AFE9-E3254B5D7800}" srcOrd="3" destOrd="0" presId="urn:microsoft.com/office/officeart/2005/8/layout/cycle1"/>
    <dgm:cxn modelId="{1F338685-6AB8-4AD0-8CF6-82BC40B63331}" type="presParOf" srcId="{D57791D7-8468-458B-BF67-D00BEFA28545}" destId="{92F76AD3-FB4E-42D3-A28D-55D4727E0D41}" srcOrd="4" destOrd="0" presId="urn:microsoft.com/office/officeart/2005/8/layout/cycle1"/>
    <dgm:cxn modelId="{61D7BDA8-EFD5-469B-88A2-67324FD5DB02}" type="presParOf" srcId="{D57791D7-8468-458B-BF67-D00BEFA28545}" destId="{A78CA134-A23B-48E8-AA09-40BB60C58061}" srcOrd="5" destOrd="0" presId="urn:microsoft.com/office/officeart/2005/8/layout/cycle1"/>
    <dgm:cxn modelId="{72F92786-FD37-45BD-92F3-13B7B7FC3257}" type="presParOf" srcId="{D57791D7-8468-458B-BF67-D00BEFA28545}" destId="{DA6A7EDA-F330-41D9-8AF6-C34206A152F7}" srcOrd="6" destOrd="0" presId="urn:microsoft.com/office/officeart/2005/8/layout/cycle1"/>
    <dgm:cxn modelId="{77F5D62E-C7F0-4D29-A7CE-6482B81C6CEE}" type="presParOf" srcId="{D57791D7-8468-458B-BF67-D00BEFA28545}" destId="{A636A4EB-D1FF-4C69-9551-221C122AEAFE}" srcOrd="7" destOrd="0" presId="urn:microsoft.com/office/officeart/2005/8/layout/cycle1"/>
    <dgm:cxn modelId="{87FE57AB-91D6-40CD-A1EE-964EA7CE1D2A}" type="presParOf" srcId="{D57791D7-8468-458B-BF67-D00BEFA28545}" destId="{3E99B8ED-A303-4E63-B6F5-67CD24003C22}" srcOrd="8" destOrd="0" presId="urn:microsoft.com/office/officeart/2005/8/layout/cycle1"/>
    <dgm:cxn modelId="{106CD595-AF50-4AA5-AF29-D241BB278A6E}" type="presParOf" srcId="{D57791D7-8468-458B-BF67-D00BEFA28545}" destId="{DFB56FA0-A325-480D-9FFA-BD433AD6B073}" srcOrd="9" destOrd="0" presId="urn:microsoft.com/office/officeart/2005/8/layout/cycle1"/>
    <dgm:cxn modelId="{FD5F41E0-C6B8-4A38-B4CD-77872E592EDB}" type="presParOf" srcId="{D57791D7-8468-458B-BF67-D00BEFA28545}" destId="{A5FF40E3-6F16-46D3-B33A-2368A5E48206}" srcOrd="10" destOrd="0" presId="urn:microsoft.com/office/officeart/2005/8/layout/cycle1"/>
    <dgm:cxn modelId="{82980A14-91FB-44F4-A82A-EC2BD6475F52}" type="presParOf" srcId="{D57791D7-8468-458B-BF67-D00BEFA28545}" destId="{3ED284E7-C380-4642-AD52-213C10DF19D8}" srcOrd="11" destOrd="0" presId="urn:microsoft.com/office/officeart/2005/8/layout/cycle1"/>
    <dgm:cxn modelId="{8C96FFB1-3A90-4B93-BB98-70E63889C976}" type="presParOf" srcId="{D57791D7-8468-458B-BF67-D00BEFA28545}" destId="{9BBCC3C2-0C24-448C-86C8-AAD376EEF884}" srcOrd="12" destOrd="0" presId="urn:microsoft.com/office/officeart/2005/8/layout/cycle1"/>
    <dgm:cxn modelId="{C0245EF3-C7B5-4796-B165-9E8CF3F84042}" type="presParOf" srcId="{D57791D7-8468-458B-BF67-D00BEFA28545}" destId="{9B8545CC-19F9-421A-83C3-32052F9391B6}" srcOrd="13" destOrd="0" presId="urn:microsoft.com/office/officeart/2005/8/layout/cycle1"/>
    <dgm:cxn modelId="{E12660EC-9283-40B0-A30B-D9C57B25EA0D}" type="presParOf" srcId="{D57791D7-8468-458B-BF67-D00BEFA28545}" destId="{8E504925-70AB-444A-8E27-F09875E12AE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068F4-6DF7-45E8-A2C2-233FA3A38621}">
      <dsp:nvSpPr>
        <dsp:cNvPr id="0" name=""/>
        <dsp:cNvSpPr/>
      </dsp:nvSpPr>
      <dsp:spPr>
        <a:xfrm>
          <a:off x="2099600" y="21562"/>
          <a:ext cx="752764" cy="752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500" kern="1200" dirty="0"/>
        </a:p>
      </dsp:txBody>
      <dsp:txXfrm>
        <a:off x="2099600" y="21562"/>
        <a:ext cx="752764" cy="752764"/>
      </dsp:txXfrm>
    </dsp:sp>
    <dsp:sp modelId="{6CE0D89F-0B36-4350-89B4-A49507083E49}">
      <dsp:nvSpPr>
        <dsp:cNvPr id="0" name=""/>
        <dsp:cNvSpPr/>
      </dsp:nvSpPr>
      <dsp:spPr>
        <a:xfrm>
          <a:off x="328914" y="-204"/>
          <a:ext cx="2822218" cy="2822218"/>
        </a:xfrm>
        <a:prstGeom prst="circularArrow">
          <a:avLst>
            <a:gd name="adj1" fmla="val 5201"/>
            <a:gd name="adj2" fmla="val 335988"/>
            <a:gd name="adj3" fmla="val 21292935"/>
            <a:gd name="adj4" fmla="val 1976650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76AD3-FB4E-42D3-A28D-55D4727E0D41}">
      <dsp:nvSpPr>
        <dsp:cNvPr id="0" name=""/>
        <dsp:cNvSpPr/>
      </dsp:nvSpPr>
      <dsp:spPr>
        <a:xfrm>
          <a:off x="2554448" y="1421439"/>
          <a:ext cx="752764" cy="752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500" kern="1200" dirty="0"/>
        </a:p>
      </dsp:txBody>
      <dsp:txXfrm>
        <a:off x="2554448" y="1421439"/>
        <a:ext cx="752764" cy="752764"/>
      </dsp:txXfrm>
    </dsp:sp>
    <dsp:sp modelId="{A78CA134-A23B-48E8-AA09-40BB60C58061}">
      <dsp:nvSpPr>
        <dsp:cNvPr id="0" name=""/>
        <dsp:cNvSpPr/>
      </dsp:nvSpPr>
      <dsp:spPr>
        <a:xfrm>
          <a:off x="328914" y="-204"/>
          <a:ext cx="2822218" cy="2822218"/>
        </a:xfrm>
        <a:prstGeom prst="circularArrow">
          <a:avLst>
            <a:gd name="adj1" fmla="val 5201"/>
            <a:gd name="adj2" fmla="val 335988"/>
            <a:gd name="adj3" fmla="val 4014380"/>
            <a:gd name="adj4" fmla="val 2253725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6A4EB-D1FF-4C69-9551-221C122AEAFE}">
      <dsp:nvSpPr>
        <dsp:cNvPr id="0" name=""/>
        <dsp:cNvSpPr/>
      </dsp:nvSpPr>
      <dsp:spPr>
        <a:xfrm>
          <a:off x="1363641" y="2286610"/>
          <a:ext cx="752764" cy="752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500" kern="1200" dirty="0"/>
        </a:p>
      </dsp:txBody>
      <dsp:txXfrm>
        <a:off x="1363641" y="2286610"/>
        <a:ext cx="752764" cy="752764"/>
      </dsp:txXfrm>
    </dsp:sp>
    <dsp:sp modelId="{3E99B8ED-A303-4E63-B6F5-67CD24003C22}">
      <dsp:nvSpPr>
        <dsp:cNvPr id="0" name=""/>
        <dsp:cNvSpPr/>
      </dsp:nvSpPr>
      <dsp:spPr>
        <a:xfrm>
          <a:off x="328914" y="-204"/>
          <a:ext cx="2822218" cy="2822218"/>
        </a:xfrm>
        <a:prstGeom prst="circularArrow">
          <a:avLst>
            <a:gd name="adj1" fmla="val 5201"/>
            <a:gd name="adj2" fmla="val 335988"/>
            <a:gd name="adj3" fmla="val 8210287"/>
            <a:gd name="adj4" fmla="val 6449632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F40E3-6F16-46D3-B33A-2368A5E48206}">
      <dsp:nvSpPr>
        <dsp:cNvPr id="0" name=""/>
        <dsp:cNvSpPr/>
      </dsp:nvSpPr>
      <dsp:spPr>
        <a:xfrm>
          <a:off x="172835" y="1421439"/>
          <a:ext cx="752764" cy="752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500" kern="1200" dirty="0"/>
        </a:p>
      </dsp:txBody>
      <dsp:txXfrm>
        <a:off x="172835" y="1421439"/>
        <a:ext cx="752764" cy="752764"/>
      </dsp:txXfrm>
    </dsp:sp>
    <dsp:sp modelId="{3ED284E7-C380-4642-AD52-213C10DF19D8}">
      <dsp:nvSpPr>
        <dsp:cNvPr id="0" name=""/>
        <dsp:cNvSpPr/>
      </dsp:nvSpPr>
      <dsp:spPr>
        <a:xfrm>
          <a:off x="328914" y="-204"/>
          <a:ext cx="2822218" cy="2822218"/>
        </a:xfrm>
        <a:prstGeom prst="circularArrow">
          <a:avLst>
            <a:gd name="adj1" fmla="val 5201"/>
            <a:gd name="adj2" fmla="val 335988"/>
            <a:gd name="adj3" fmla="val 12297504"/>
            <a:gd name="adj4" fmla="val 10771077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545CC-19F9-421A-83C3-32052F9391B6}">
      <dsp:nvSpPr>
        <dsp:cNvPr id="0" name=""/>
        <dsp:cNvSpPr/>
      </dsp:nvSpPr>
      <dsp:spPr>
        <a:xfrm>
          <a:off x="627683" y="21562"/>
          <a:ext cx="752764" cy="752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500" kern="1200" dirty="0"/>
        </a:p>
      </dsp:txBody>
      <dsp:txXfrm>
        <a:off x="627683" y="21562"/>
        <a:ext cx="752764" cy="752764"/>
      </dsp:txXfrm>
    </dsp:sp>
    <dsp:sp modelId="{8E504925-70AB-444A-8E27-F09875E12AE4}">
      <dsp:nvSpPr>
        <dsp:cNvPr id="0" name=""/>
        <dsp:cNvSpPr/>
      </dsp:nvSpPr>
      <dsp:spPr>
        <a:xfrm>
          <a:off x="328914" y="-204"/>
          <a:ext cx="2822218" cy="2822218"/>
        </a:xfrm>
        <a:prstGeom prst="circularArrow">
          <a:avLst>
            <a:gd name="adj1" fmla="val 5201"/>
            <a:gd name="adj2" fmla="val 335988"/>
            <a:gd name="adj3" fmla="val 16865370"/>
            <a:gd name="adj4" fmla="val 15198642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BC0C9-79B6-4C7B-89C3-B735B3AC97AD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AA44-6F63-47D4-89E4-212C7601C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169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3C00A-6000-4CF4-9408-2BE68A3B366B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7E047-A0AD-45ED-84AB-053670C87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579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E047-A0AD-45ED-84AB-053670C87532}" type="slidenum">
              <a:rPr lang="en-GB" smtClean="0"/>
              <a:t>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8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E047-A0AD-45ED-84AB-053670C87532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07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B03D4-4D39-4CB8-87A5-6324ADDB1E06}" type="datetime1">
              <a:rPr lang="en-US" smtClean="0"/>
              <a:t>4/14/2016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6E96D-B872-4CC5-92E3-433D56338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4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56BE3-5EC0-4DFB-B86D-5D41CB76ED0E}" type="datetime1">
              <a:rPr lang="en-US" smtClean="0"/>
              <a:t>4/14/2016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6E96D-B872-4CC5-92E3-433D56338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7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E1082-B0FB-4B33-BC6A-62B68115EDC9}" type="datetime1">
              <a:rPr lang="en-US" smtClean="0"/>
              <a:t>4/14/2016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6E96D-B872-4CC5-92E3-433D56338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8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98D57-5B4C-4D10-83EA-73E15769A6E6}" type="datetime1">
              <a:rPr lang="en-US" smtClean="0"/>
              <a:t>4/14/2016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6E96D-B872-4CC5-92E3-433D56338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4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B3729-81DF-46EB-B60C-EE2907F13BF6}" type="datetime1">
              <a:rPr lang="en-US" smtClean="0"/>
              <a:t>4/14/2016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6E96D-B872-4CC5-92E3-433D56338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0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BCBFEF-A3F8-4D81-9131-2C52D3EAF161}" type="datetime1">
              <a:rPr lang="en-US" smtClean="0"/>
              <a:t>4/14/2016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6E96D-B872-4CC5-92E3-433D56338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2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43D91-69C9-40CC-B897-755CF85C2AAD}" type="datetime1">
              <a:rPr lang="en-US" smtClean="0"/>
              <a:t>4/14/2016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6E96D-B872-4CC5-92E3-433D56338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6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63A5CB-56ED-4AA3-A93F-E242EB12D536}" type="datetime1">
              <a:rPr lang="en-US" smtClean="0"/>
              <a:t>4/14/2016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6E96D-B872-4CC5-92E3-433D56338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5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73F05-C71D-46D5-8857-46E6B551433F}" type="datetime1">
              <a:rPr lang="en-US" smtClean="0"/>
              <a:t>4/14/2016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6E96D-B872-4CC5-92E3-433D56338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44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C441B-51E1-422C-9226-40B707ED66EF}" type="datetime1">
              <a:rPr lang="en-US" smtClean="0"/>
              <a:t>4/14/2016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6E96D-B872-4CC5-92E3-433D56338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74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E1D29B-7917-46B3-9BD0-1C1969D03CAD}" type="datetime1">
              <a:rPr lang="en-US" smtClean="0"/>
              <a:t>4/14/2016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6E96D-B872-4CC5-92E3-433D56338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5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7DBBA335-9870-461B-98AE-B7739F792475}" type="datetime1">
              <a:rPr lang="en-US" smtClean="0"/>
              <a:t>4/14/2016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6916E96D-B872-4CC5-92E3-433D56338106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946578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w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950863"/>
            <a:ext cx="6336704" cy="1974081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Integrating literature mining and curation for ontology-driven knowledge </a:t>
            </a:r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</a:rPr>
              <a:t>discovery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8715404" cy="2471758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sz="2600" dirty="0" smtClean="0">
                <a:solidFill>
                  <a:schemeClr val="tx2"/>
                </a:solidFill>
              </a:rPr>
              <a:t>George </a:t>
            </a:r>
            <a:r>
              <a:rPr lang="en-GB" sz="2600" dirty="0" smtClean="0">
                <a:solidFill>
                  <a:schemeClr val="tx2"/>
                </a:solidFill>
              </a:rPr>
              <a:t>Demetriou</a:t>
            </a:r>
            <a:r>
              <a:rPr lang="en-GB" sz="2100" baseline="30000" dirty="0">
                <a:solidFill>
                  <a:schemeClr val="tx2"/>
                </a:solidFill>
              </a:rPr>
              <a:t>1</a:t>
            </a:r>
            <a:r>
              <a:rPr lang="en-GB" sz="2600" dirty="0" smtClean="0">
                <a:solidFill>
                  <a:schemeClr val="tx2"/>
                </a:solidFill>
              </a:rPr>
              <a:t>, </a:t>
            </a:r>
            <a:r>
              <a:rPr lang="en-GB" sz="2600" dirty="0" smtClean="0">
                <a:solidFill>
                  <a:schemeClr val="tx2"/>
                </a:solidFill>
              </a:rPr>
              <a:t>Warren </a:t>
            </a:r>
            <a:r>
              <a:rPr lang="en-GB" sz="2600" dirty="0" smtClean="0">
                <a:solidFill>
                  <a:schemeClr val="tx2"/>
                </a:solidFill>
              </a:rPr>
              <a:t>Read</a:t>
            </a:r>
            <a:r>
              <a:rPr lang="en-GB" sz="2100" baseline="30000" dirty="0" smtClean="0">
                <a:solidFill>
                  <a:schemeClr val="tx2"/>
                </a:solidFill>
              </a:rPr>
              <a:t>2</a:t>
            </a:r>
            <a:r>
              <a:rPr lang="en-GB" sz="2600" dirty="0" smtClean="0">
                <a:solidFill>
                  <a:schemeClr val="tx2"/>
                </a:solidFill>
              </a:rPr>
              <a:t>, </a:t>
            </a:r>
            <a:r>
              <a:rPr lang="en-GB" sz="2600" dirty="0" smtClean="0">
                <a:solidFill>
                  <a:schemeClr val="tx2"/>
                </a:solidFill>
              </a:rPr>
              <a:t>Goran </a:t>
            </a:r>
            <a:r>
              <a:rPr lang="en-GB" sz="2600" dirty="0" smtClean="0">
                <a:solidFill>
                  <a:schemeClr val="tx2"/>
                </a:solidFill>
              </a:rPr>
              <a:t>Nenadic</a:t>
            </a:r>
            <a:r>
              <a:rPr lang="en-GB" sz="2100" baseline="30000" dirty="0">
                <a:solidFill>
                  <a:schemeClr val="tx2"/>
                </a:solidFill>
              </a:rPr>
              <a:t>1</a:t>
            </a:r>
            <a:r>
              <a:rPr lang="en-GB" sz="2600" dirty="0" smtClean="0">
                <a:solidFill>
                  <a:schemeClr val="tx2"/>
                </a:solidFill>
              </a:rPr>
              <a:t>, </a:t>
            </a:r>
            <a:endParaRPr lang="en-GB" sz="2600" dirty="0" smtClean="0">
              <a:solidFill>
                <a:schemeClr val="tx2"/>
              </a:solidFill>
            </a:endParaRPr>
          </a:p>
          <a:p>
            <a:r>
              <a:rPr lang="en-GB" sz="2600" dirty="0" smtClean="0">
                <a:solidFill>
                  <a:schemeClr val="tx2"/>
                </a:solidFill>
              </a:rPr>
              <a:t>Noel </a:t>
            </a:r>
            <a:r>
              <a:rPr lang="en-GB" sz="2600" dirty="0" smtClean="0">
                <a:solidFill>
                  <a:schemeClr val="tx2"/>
                </a:solidFill>
              </a:rPr>
              <a:t>Ruddock</a:t>
            </a:r>
            <a:r>
              <a:rPr lang="en-GB" sz="2100" baseline="30000" dirty="0" smtClean="0">
                <a:solidFill>
                  <a:schemeClr val="tx2"/>
                </a:solidFill>
              </a:rPr>
              <a:t>2</a:t>
            </a:r>
            <a:r>
              <a:rPr lang="en-GB" sz="2600" dirty="0" smtClean="0">
                <a:solidFill>
                  <a:schemeClr val="tx2"/>
                </a:solidFill>
              </a:rPr>
              <a:t>, </a:t>
            </a:r>
            <a:r>
              <a:rPr lang="en-GB" sz="2600" dirty="0" smtClean="0">
                <a:solidFill>
                  <a:schemeClr val="tx2"/>
                </a:solidFill>
              </a:rPr>
              <a:t>Martyn </a:t>
            </a:r>
            <a:r>
              <a:rPr lang="en-GB" sz="2600" dirty="0" smtClean="0">
                <a:solidFill>
                  <a:schemeClr val="tx2"/>
                </a:solidFill>
              </a:rPr>
              <a:t>Fletcher</a:t>
            </a:r>
            <a:r>
              <a:rPr lang="en-GB" sz="2100" baseline="30000" dirty="0" smtClean="0">
                <a:solidFill>
                  <a:schemeClr val="tx2"/>
                </a:solidFill>
              </a:rPr>
              <a:t>3</a:t>
            </a:r>
            <a:r>
              <a:rPr lang="en-GB" sz="2600" dirty="0" smtClean="0">
                <a:solidFill>
                  <a:schemeClr val="tx2"/>
                </a:solidFill>
              </a:rPr>
              <a:t>, </a:t>
            </a:r>
            <a:r>
              <a:rPr lang="en-GB" sz="2600" dirty="0" smtClean="0">
                <a:solidFill>
                  <a:schemeClr val="tx2"/>
                </a:solidFill>
              </a:rPr>
              <a:t>Tom </a:t>
            </a:r>
            <a:r>
              <a:rPr lang="en-GB" sz="2600" dirty="0" smtClean="0">
                <a:solidFill>
                  <a:schemeClr val="tx2"/>
                </a:solidFill>
              </a:rPr>
              <a:t>Jackson</a:t>
            </a:r>
            <a:r>
              <a:rPr lang="en-GB" sz="2100" baseline="30000" dirty="0" smtClean="0">
                <a:solidFill>
                  <a:schemeClr val="tx2"/>
                </a:solidFill>
              </a:rPr>
              <a:t>3</a:t>
            </a:r>
            <a:r>
              <a:rPr lang="en-GB" sz="2600" dirty="0" smtClean="0">
                <a:solidFill>
                  <a:schemeClr val="tx2"/>
                </a:solidFill>
              </a:rPr>
              <a:t>,</a:t>
            </a:r>
            <a:endParaRPr lang="en-GB" sz="2600" dirty="0" smtClean="0">
              <a:solidFill>
                <a:schemeClr val="tx2"/>
              </a:solidFill>
            </a:endParaRPr>
          </a:p>
          <a:p>
            <a:r>
              <a:rPr lang="en-GB" sz="2600" dirty="0" smtClean="0">
                <a:solidFill>
                  <a:schemeClr val="tx2"/>
                </a:solidFill>
              </a:rPr>
              <a:t>Robert </a:t>
            </a:r>
            <a:r>
              <a:rPr lang="en-GB" sz="2600" dirty="0" smtClean="0">
                <a:solidFill>
                  <a:schemeClr val="tx2"/>
                </a:solidFill>
              </a:rPr>
              <a:t>Stevens</a:t>
            </a:r>
            <a:r>
              <a:rPr lang="en-GB" sz="2100" baseline="30000" dirty="0">
                <a:solidFill>
                  <a:schemeClr val="tx2"/>
                </a:solidFill>
              </a:rPr>
              <a:t>1</a:t>
            </a:r>
            <a:r>
              <a:rPr lang="en-GB" sz="2600" dirty="0" smtClean="0">
                <a:solidFill>
                  <a:schemeClr val="tx2"/>
                </a:solidFill>
              </a:rPr>
              <a:t> </a:t>
            </a:r>
            <a:r>
              <a:rPr lang="en-GB" sz="2600" dirty="0" smtClean="0">
                <a:solidFill>
                  <a:schemeClr val="tx2"/>
                </a:solidFill>
              </a:rPr>
              <a:t>&amp; Jerry </a:t>
            </a:r>
            <a:r>
              <a:rPr lang="en-GB" sz="2600" dirty="0" smtClean="0">
                <a:solidFill>
                  <a:schemeClr val="tx2"/>
                </a:solidFill>
              </a:rPr>
              <a:t>Winter</a:t>
            </a:r>
            <a:r>
              <a:rPr lang="en-GB" sz="2100" baseline="30000" dirty="0" smtClean="0">
                <a:solidFill>
                  <a:schemeClr val="tx2"/>
                </a:solidFill>
              </a:rPr>
              <a:t>2</a:t>
            </a:r>
            <a:endParaRPr lang="en-GB" sz="2100" dirty="0" smtClean="0">
              <a:solidFill>
                <a:schemeClr val="tx2"/>
              </a:solidFill>
            </a:endParaRPr>
          </a:p>
          <a:p>
            <a:endParaRPr lang="en-GB" sz="1800" dirty="0">
              <a:solidFill>
                <a:schemeClr val="tx2"/>
              </a:solidFill>
            </a:endParaRPr>
          </a:p>
          <a:p>
            <a:r>
              <a:rPr lang="en-GB" sz="2300" baseline="30000" dirty="0" smtClean="0">
                <a:solidFill>
                  <a:schemeClr val="tx2"/>
                </a:solidFill>
              </a:rPr>
              <a:t>1</a:t>
            </a:r>
            <a:r>
              <a:rPr lang="en-GB" sz="2300" dirty="0" smtClean="0">
                <a:solidFill>
                  <a:schemeClr val="tx2"/>
                </a:solidFill>
              </a:rPr>
              <a:t>University of Manchester, </a:t>
            </a:r>
            <a:r>
              <a:rPr lang="en-GB" sz="2300" baseline="30000" dirty="0" smtClean="0">
                <a:solidFill>
                  <a:schemeClr val="tx2"/>
                </a:solidFill>
              </a:rPr>
              <a:t>2</a:t>
            </a:r>
            <a:r>
              <a:rPr lang="en-GB" sz="2300" dirty="0" smtClean="0">
                <a:solidFill>
                  <a:schemeClr val="tx2"/>
                </a:solidFill>
              </a:rPr>
              <a:t>Unilever Research, </a:t>
            </a:r>
            <a:r>
              <a:rPr lang="en-GB" sz="2300" baseline="30000" dirty="0" smtClean="0">
                <a:solidFill>
                  <a:schemeClr val="tx2"/>
                </a:solidFill>
              </a:rPr>
              <a:t>3</a:t>
            </a:r>
            <a:r>
              <a:rPr lang="en-GB" sz="2300" dirty="0" smtClean="0">
                <a:solidFill>
                  <a:schemeClr val="tx2"/>
                </a:solidFill>
              </a:rPr>
              <a:t>Cybula Ltd.</a:t>
            </a:r>
            <a:endParaRPr lang="en-GB" sz="2300" dirty="0">
              <a:solidFill>
                <a:schemeClr val="tx2"/>
              </a:solidFill>
            </a:endParaRPr>
          </a:p>
          <a:p>
            <a:endParaRPr lang="en-GB" sz="2600" dirty="0"/>
          </a:p>
          <a:p>
            <a:r>
              <a:rPr lang="en-GB" sz="2100" dirty="0" smtClean="0"/>
              <a:t>Location: Great </a:t>
            </a:r>
            <a:r>
              <a:rPr lang="en-GB" sz="2100" dirty="0"/>
              <a:t>North Museum: </a:t>
            </a:r>
            <a:r>
              <a:rPr lang="en-GB" sz="2100" dirty="0" smtClean="0"/>
              <a:t>Hancock, Newcastle</a:t>
            </a:r>
            <a:endParaRPr lang="en-GB" sz="2100" dirty="0"/>
          </a:p>
          <a:p>
            <a:endParaRPr lang="en-GB" dirty="0"/>
          </a:p>
        </p:txBody>
      </p:sp>
      <p:pic>
        <p:nvPicPr>
          <p:cNvPr id="1026" name="Picture 2" descr="C:\Research\Publications\Biocuration-2016\images\biohub-knowledge-tree-tran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2225670" cy="22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</a:t>
            </a:r>
            <a:r>
              <a:rPr lang="en-GB" dirty="0" smtClean="0"/>
              <a:t>Curation for KBs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E96D-B872-4CC5-92E3-433D56338106}" type="slidenum">
              <a:rPr lang="en-GB" smtClean="0"/>
              <a:t>1</a:t>
            </a:fld>
            <a:endParaRPr lang="en-GB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971600" y="1484784"/>
            <a:ext cx="40427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Lifecycle</a:t>
            </a:r>
          </a:p>
          <a:p>
            <a:pPr lvl="1"/>
            <a:r>
              <a:rPr lang="en-GB" sz="1600" dirty="0" smtClean="0"/>
              <a:t>Search for content</a:t>
            </a:r>
          </a:p>
          <a:p>
            <a:pPr lvl="1"/>
            <a:r>
              <a:rPr lang="en-GB" sz="1600" dirty="0" smtClean="0"/>
              <a:t>Collect it</a:t>
            </a:r>
          </a:p>
          <a:p>
            <a:pPr lvl="1"/>
            <a:r>
              <a:rPr lang="en-GB" sz="1600" dirty="0" smtClean="0"/>
              <a:t>Read/Analyse  </a:t>
            </a:r>
            <a:r>
              <a:rPr lang="en-GB" sz="1600" dirty="0" smtClean="0"/>
              <a:t>it</a:t>
            </a:r>
          </a:p>
          <a:p>
            <a:pPr lvl="1"/>
            <a:r>
              <a:rPr lang="en-GB" sz="1600" dirty="0" smtClean="0"/>
              <a:t>Convert it into formal representations</a:t>
            </a:r>
          </a:p>
          <a:p>
            <a:pPr lvl="1"/>
            <a:r>
              <a:rPr lang="en-GB" sz="1600" dirty="0" smtClean="0"/>
              <a:t>Integrate knowledge into computational models</a:t>
            </a:r>
          </a:p>
          <a:p>
            <a:pPr lvl="1"/>
            <a:r>
              <a:rPr lang="en-GB" sz="1600" dirty="0" smtClean="0"/>
              <a:t>Use it to produce explanations, predictions or innovations</a:t>
            </a:r>
          </a:p>
          <a:p>
            <a:pPr lvl="1"/>
            <a:endParaRPr lang="en-GB" sz="1600" dirty="0" smtClean="0"/>
          </a:p>
          <a:p>
            <a:r>
              <a:rPr lang="en-GB" sz="2000" dirty="0"/>
              <a:t>Critical for knowledge </a:t>
            </a:r>
            <a:r>
              <a:rPr lang="en-GB" sz="2000" dirty="0" smtClean="0"/>
              <a:t>bases</a:t>
            </a:r>
            <a:endParaRPr lang="en-GB" sz="2000" dirty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But: cannot keep up with the volume and complexity of data!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68416" y="1469008"/>
            <a:ext cx="3480048" cy="3040112"/>
            <a:chOff x="4932040" y="1196752"/>
            <a:chExt cx="3192016" cy="2824088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537624046"/>
                </p:ext>
              </p:extLst>
            </p:nvPr>
          </p:nvGraphicFramePr>
          <p:xfrm>
            <a:off x="4932040" y="1196752"/>
            <a:ext cx="3192016" cy="2824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412775"/>
              <a:ext cx="654373" cy="50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429000"/>
              <a:ext cx="592286" cy="38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1" descr="C:\Research\Publications\Biocuration-2016\images\environmental-issues-refuse_tip-rubbish_dump-dumps-tips-recycle-rron1400_low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258978"/>
              <a:ext cx="734119" cy="66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493" y="2514323"/>
              <a:ext cx="739205" cy="670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5" name="Picture 13" descr="C:\Program Files (x86)\Microsoft Office\MEDIA\CAGCAT10\j0305257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105" y="2548261"/>
              <a:ext cx="396255" cy="63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772471" y="4614811"/>
            <a:ext cx="3371529" cy="1478485"/>
            <a:chOff x="5772471" y="4374013"/>
            <a:chExt cx="3371529" cy="1478485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471" y="4374013"/>
              <a:ext cx="1905000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016" y="5031693"/>
              <a:ext cx="809909" cy="82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092280" y="5229200"/>
              <a:ext cx="2051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&gt; 2 articles per </a:t>
              </a:r>
              <a:r>
                <a:rPr lang="en-GB" dirty="0" smtClean="0"/>
                <a:t>min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261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</a:t>
            </a:r>
            <a:r>
              <a:rPr lang="en-GB" smtClean="0"/>
              <a:t>Discovery </a:t>
            </a:r>
            <a:r>
              <a:rPr lang="en-GB" smtClean="0"/>
              <a:t>Cycle </a:t>
            </a:r>
            <a:br>
              <a:rPr lang="en-GB" smtClean="0"/>
            </a:br>
            <a:r>
              <a:rPr lang="en-GB" smtClean="0"/>
              <a:t>in </a:t>
            </a:r>
            <a:r>
              <a:rPr lang="en-GB" dirty="0" err="1" smtClean="0"/>
              <a:t>BioHub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E96D-B872-4CC5-92E3-433D56338106}" type="slidenum">
              <a:rPr lang="en-GB" smtClean="0"/>
              <a:t>2</a:t>
            </a:fld>
            <a:endParaRPr lang="en-GB" dirty="0"/>
          </a:p>
        </p:txBody>
      </p:sp>
      <p:sp>
        <p:nvSpPr>
          <p:cNvPr id="2049" name="TextBox 2048"/>
          <p:cNvSpPr txBox="1"/>
          <p:nvPr/>
        </p:nvSpPr>
        <p:spPr>
          <a:xfrm>
            <a:off x="467544" y="2089879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Feedstocks, chemicals, plants, organisms, chemical transformations, properties</a:t>
            </a:r>
          </a:p>
          <a:p>
            <a:pPr lvl="1"/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Task: Extract, organise and integrate knowledge into models of chemical engineering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“Which chemicals come from which feedstocks?”</a:t>
            </a:r>
          </a:p>
          <a:p>
            <a:pPr lvl="1"/>
            <a:endParaRPr lang="en-GB" dirty="0" smtClean="0"/>
          </a:p>
        </p:txBody>
      </p:sp>
      <p:pic>
        <p:nvPicPr>
          <p:cNvPr id="2052" name="Picture 4" descr="C:\Research\Publications\Biocuration-2016\images\tex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87" y="2485128"/>
            <a:ext cx="767961" cy="5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7" descr="C:\Research\Publications\Biocuration-2016\images\enumera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28045"/>
            <a:ext cx="654599" cy="2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39190" y="1764793"/>
            <a:ext cx="4328260" cy="3824447"/>
            <a:chOff x="3939190" y="1764793"/>
            <a:chExt cx="4328260" cy="3824447"/>
          </a:xfrm>
        </p:grpSpPr>
        <p:grpSp>
          <p:nvGrpSpPr>
            <p:cNvPr id="3" name="Group 2"/>
            <p:cNvGrpSpPr/>
            <p:nvPr/>
          </p:nvGrpSpPr>
          <p:grpSpPr>
            <a:xfrm>
              <a:off x="3939190" y="1764793"/>
              <a:ext cx="4328260" cy="3824447"/>
              <a:chOff x="3939190" y="1764793"/>
              <a:chExt cx="4328260" cy="3824447"/>
            </a:xfrm>
          </p:grpSpPr>
          <p:pic>
            <p:nvPicPr>
              <p:cNvPr id="2051" name="Picture 3" descr="C:\Research\Publications\Biocuration-2016\images\biohub-cycle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9190" y="1764793"/>
                <a:ext cx="4328260" cy="3824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835" y="4103772"/>
                <a:ext cx="647525" cy="477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5508104" y="422108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Bauhaus 93" panose="04030905020B02020C02" pitchFamily="82" charset="0"/>
                </a:rPr>
                <a:t>BioHub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Bauhaus 93" panose="04030905020B02020C02" pitchFamily="82" charset="0"/>
                </a:rPr>
                <a:t> IKMS</a:t>
              </a:r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Curation: Humans vs. machines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GB" dirty="0"/>
              <a:t>DARPA Big Mechanism: </a:t>
            </a:r>
            <a:endParaRPr lang="en-GB" dirty="0" smtClean="0"/>
          </a:p>
          <a:p>
            <a:pPr lvl="1"/>
            <a:r>
              <a:rPr lang="en-GB" dirty="0" smtClean="0"/>
              <a:t>Comparison based </a:t>
            </a:r>
            <a:r>
              <a:rPr lang="en-GB" dirty="0"/>
              <a:t>on </a:t>
            </a:r>
          </a:p>
          <a:p>
            <a:pPr marL="801688" lvl="1" indent="0">
              <a:buNone/>
            </a:pPr>
            <a:r>
              <a:rPr lang="en-GB" dirty="0" smtClean="0"/>
              <a:t>text evidence from literature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Humans: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Machines: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Hybrids: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E96D-B872-4CC5-92E3-433D56338106}" type="slidenum">
              <a:rPr lang="en-GB" smtClean="0"/>
              <a:t>3</a:t>
            </a:fld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063"/>
            <a:ext cx="1965203" cy="13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862044"/>
              </p:ext>
            </p:extLst>
          </p:nvPr>
        </p:nvGraphicFramePr>
        <p:xfrm>
          <a:off x="3957172" y="3573016"/>
          <a:ext cx="1800200" cy="122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693929" y="3573016"/>
            <a:ext cx="6414575" cy="3278806"/>
            <a:chOff x="2693929" y="3573016"/>
            <a:chExt cx="6414575" cy="3278806"/>
          </a:xfrm>
        </p:grpSpPr>
        <p:grpSp>
          <p:nvGrpSpPr>
            <p:cNvPr id="6" name="Group 5"/>
            <p:cNvGrpSpPr/>
            <p:nvPr/>
          </p:nvGrpSpPr>
          <p:grpSpPr>
            <a:xfrm>
              <a:off x="2812157" y="3687879"/>
              <a:ext cx="4496147" cy="793122"/>
              <a:chOff x="2812157" y="3687879"/>
              <a:chExt cx="4496147" cy="793122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2157" y="3687879"/>
                <a:ext cx="1039763" cy="793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724128" y="3693800"/>
                <a:ext cx="1584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8%</a:t>
                </a:r>
                <a:endParaRPr lang="en-GB" sz="32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588224" y="3573016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5">
                      <a:lumMod val="75000"/>
                    </a:schemeClr>
                  </a:solidFill>
                </a:rPr>
                <a:t>Good</a:t>
              </a:r>
              <a:r>
                <a:rPr lang="en-GB" dirty="0" smtClean="0"/>
                <a:t> for finding </a:t>
              </a:r>
              <a:r>
                <a:rPr lang="en-GB" dirty="0" smtClean="0"/>
                <a:t>interactions </a:t>
              </a:r>
              <a:endParaRPr lang="en-GB" dirty="0" smtClean="0"/>
            </a:p>
            <a:p>
              <a:r>
                <a:rPr lang="en-GB" dirty="0">
                  <a:solidFill>
                    <a:srgbClr val="C00000"/>
                  </a:solidFill>
                </a:rPr>
                <a:t>B</a:t>
              </a:r>
              <a:r>
                <a:rPr lang="en-GB" dirty="0" smtClean="0">
                  <a:solidFill>
                    <a:srgbClr val="C00000"/>
                  </a:solidFill>
                </a:rPr>
                <a:t>ad</a:t>
              </a:r>
              <a:r>
                <a:rPr lang="en-GB" dirty="0" smtClean="0"/>
                <a:t> for grounding </a:t>
              </a:r>
              <a:endParaRPr lang="en-GB" dirty="0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252" y="4869160"/>
              <a:ext cx="1110018" cy="73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6" name="Char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01559305"/>
                </p:ext>
              </p:extLst>
            </p:nvPr>
          </p:nvGraphicFramePr>
          <p:xfrm>
            <a:off x="3903800" y="4623066"/>
            <a:ext cx="1872208" cy="12310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5724128" y="4864059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48%</a:t>
              </a:r>
              <a:endParaRPr lang="en-GB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88224" y="4870901"/>
              <a:ext cx="2151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Bad </a:t>
              </a:r>
              <a:r>
                <a:rPr lang="en-GB" dirty="0" smtClean="0"/>
                <a:t>for interactions </a:t>
              </a:r>
              <a:r>
                <a:rPr lang="en-GB" dirty="0" smtClean="0">
                  <a:solidFill>
                    <a:schemeClr val="accent5">
                      <a:lumMod val="75000"/>
                    </a:schemeClr>
                  </a:solidFill>
                </a:rPr>
                <a:t>Good</a:t>
              </a:r>
              <a:r>
                <a:rPr lang="en-GB" dirty="0" smtClean="0"/>
                <a:t> for grounding </a:t>
              </a:r>
              <a:endParaRPr lang="en-GB" dirty="0"/>
            </a:p>
          </p:txBody>
        </p:sp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929" y="5805263"/>
              <a:ext cx="1201341" cy="82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49849305"/>
                </p:ext>
              </p:extLst>
            </p:nvPr>
          </p:nvGraphicFramePr>
          <p:xfrm>
            <a:off x="3971223" y="5601827"/>
            <a:ext cx="1728192" cy="12499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5724128" y="5877272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73%</a:t>
              </a:r>
              <a:endParaRPr lang="en-GB" sz="3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88224" y="5879013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Humans</a:t>
              </a:r>
              <a:r>
                <a:rPr lang="en-GB" dirty="0" smtClean="0">
                  <a:solidFill>
                    <a:srgbClr val="C00000"/>
                  </a:solidFill>
                </a:rPr>
                <a:t> </a:t>
              </a:r>
              <a:r>
                <a:rPr lang="en-GB" dirty="0" smtClean="0"/>
                <a:t>for interactions </a:t>
              </a:r>
            </a:p>
            <a:p>
              <a:r>
                <a:rPr lang="en-GB" dirty="0" smtClean="0"/>
                <a:t>Machines for grounding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658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GB" dirty="0" err="1" smtClean="0"/>
              <a:t>BioHub</a:t>
            </a:r>
            <a:r>
              <a:rPr lang="en-GB" dirty="0" smtClean="0"/>
              <a:t> Curation Pipeline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E96D-B872-4CC5-92E3-433D56338106}" type="slidenum">
              <a:rPr lang="en-GB" smtClean="0"/>
              <a:t>4</a:t>
            </a:fld>
            <a:endParaRPr lang="en-GB"/>
          </a:p>
        </p:txBody>
      </p:sp>
      <p:sp>
        <p:nvSpPr>
          <p:cNvPr id="7" name="AutoShape 5" descr="http://www.snee.com/bobdc.blog/img/bartsparql.gif"/>
          <p:cNvSpPr>
            <a:spLocks noChangeAspect="1" noChangeArrowheads="1"/>
          </p:cNvSpPr>
          <p:nvPr/>
        </p:nvSpPr>
        <p:spPr bwMode="auto">
          <a:xfrm>
            <a:off x="155575" y="-1279525"/>
            <a:ext cx="49815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235445" y="1301024"/>
            <a:ext cx="7988191" cy="4648256"/>
            <a:chOff x="235445" y="1147775"/>
            <a:chExt cx="7988191" cy="4648256"/>
          </a:xfrm>
        </p:grpSpPr>
        <p:grpSp>
          <p:nvGrpSpPr>
            <p:cNvPr id="14" name="Group 13"/>
            <p:cNvGrpSpPr/>
            <p:nvPr/>
          </p:nvGrpSpPr>
          <p:grpSpPr>
            <a:xfrm>
              <a:off x="235445" y="1147775"/>
              <a:ext cx="7988191" cy="4648256"/>
              <a:chOff x="235445" y="1147775"/>
              <a:chExt cx="7988191" cy="4648256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4176464" cy="2200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445" y="4653136"/>
                <a:ext cx="3976515" cy="10900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1952" y="2772816"/>
                <a:ext cx="1341684" cy="872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1662" y="1147775"/>
                <a:ext cx="1300738" cy="12009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Freeform 10"/>
              <p:cNvSpPr/>
              <p:nvPr/>
            </p:nvSpPr>
            <p:spPr>
              <a:xfrm>
                <a:off x="5493320" y="2772816"/>
                <a:ext cx="1382935" cy="396045"/>
              </a:xfrm>
              <a:custGeom>
                <a:avLst/>
                <a:gdLst>
                  <a:gd name="connsiteX0" fmla="*/ 0 w 1502228"/>
                  <a:gd name="connsiteY0" fmla="*/ 0 h 1658982"/>
                  <a:gd name="connsiteX1" fmla="*/ 992777 w 1502228"/>
                  <a:gd name="connsiteY1" fmla="*/ 1071154 h 1658982"/>
                  <a:gd name="connsiteX2" fmla="*/ 1502228 w 1502228"/>
                  <a:gd name="connsiteY2" fmla="*/ 1658982 h 1658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2228" h="1658982">
                    <a:moveTo>
                      <a:pt x="0" y="0"/>
                    </a:moveTo>
                    <a:lnTo>
                      <a:pt x="992777" y="1071154"/>
                    </a:lnTo>
                    <a:cubicBezTo>
                      <a:pt x="1243148" y="1347651"/>
                      <a:pt x="1423851" y="1582782"/>
                      <a:pt x="1502228" y="1658982"/>
                    </a:cubicBezTo>
                  </a:path>
                </a:pathLst>
              </a:cu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555777" y="1268050"/>
                <a:ext cx="4176464" cy="358752"/>
              </a:xfrm>
              <a:custGeom>
                <a:avLst/>
                <a:gdLst>
                  <a:gd name="connsiteX0" fmla="*/ 0 w 3958046"/>
                  <a:gd name="connsiteY0" fmla="*/ 338681 h 717504"/>
                  <a:gd name="connsiteX1" fmla="*/ 1828800 w 3958046"/>
                  <a:gd name="connsiteY1" fmla="*/ 12110 h 717504"/>
                  <a:gd name="connsiteX2" fmla="*/ 3958046 w 3958046"/>
                  <a:gd name="connsiteY2" fmla="*/ 717504 h 71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58046" h="717504">
                    <a:moveTo>
                      <a:pt x="0" y="338681"/>
                    </a:moveTo>
                    <a:cubicBezTo>
                      <a:pt x="584563" y="143827"/>
                      <a:pt x="1169126" y="-51027"/>
                      <a:pt x="1828800" y="12110"/>
                    </a:cubicBezTo>
                    <a:cubicBezTo>
                      <a:pt x="2488474" y="75247"/>
                      <a:pt x="3958046" y="717504"/>
                      <a:pt x="3958046" y="717504"/>
                    </a:cubicBezTo>
                  </a:path>
                </a:pathLst>
              </a:cu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3" y="4653137"/>
                <a:ext cx="3293635" cy="1142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Freeform 2"/>
              <p:cNvSpPr/>
              <p:nvPr/>
            </p:nvSpPr>
            <p:spPr>
              <a:xfrm>
                <a:off x="4932040" y="3861048"/>
                <a:ext cx="576064" cy="885534"/>
              </a:xfrm>
              <a:custGeom>
                <a:avLst/>
                <a:gdLst>
                  <a:gd name="connsiteX0" fmla="*/ 0 w 1467555"/>
                  <a:gd name="connsiteY0" fmla="*/ 0 h 406400"/>
                  <a:gd name="connsiteX1" fmla="*/ 1467555 w 1467555"/>
                  <a:gd name="connsiteY1" fmla="*/ 40640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7555" h="406400">
                    <a:moveTo>
                      <a:pt x="0" y="0"/>
                    </a:moveTo>
                    <a:cubicBezTo>
                      <a:pt x="512703" y="118533"/>
                      <a:pt x="1025407" y="237067"/>
                      <a:pt x="1467555" y="406400"/>
                    </a:cubicBezTo>
                  </a:path>
                </a:pathLst>
              </a:cu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043608" y="1556792"/>
                <a:ext cx="1944216" cy="911517"/>
              </a:xfrm>
              <a:prstGeom prst="rect">
                <a:avLst/>
              </a:prstGeom>
              <a:noFill/>
              <a:ln w="19050">
                <a:solidFill>
                  <a:srgbClr val="990099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" name="Hexagon 9"/>
              <p:cNvSpPr/>
              <p:nvPr/>
            </p:nvSpPr>
            <p:spPr>
              <a:xfrm>
                <a:off x="467544" y="1748229"/>
                <a:ext cx="457746" cy="360040"/>
              </a:xfrm>
              <a:prstGeom prst="hexagon">
                <a:avLst/>
              </a:prstGeom>
              <a:noFill/>
              <a:ln w="19050">
                <a:solidFill>
                  <a:srgbClr val="800080"/>
                </a:solidFill>
                <a:tailEnd type="arrow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 smtClean="0">
                    <a:solidFill>
                      <a:srgbClr val="800080"/>
                    </a:solidFill>
                  </a:rPr>
                  <a:t>1</a:t>
                </a:r>
                <a:endParaRPr lang="en-GB" sz="2800" dirty="0" smtClean="0">
                  <a:solidFill>
                    <a:srgbClr val="80008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26544" y="1626802"/>
                <a:ext cx="2065536" cy="1486546"/>
              </a:xfrm>
              <a:prstGeom prst="rect">
                <a:avLst/>
              </a:prstGeom>
              <a:noFill/>
              <a:ln w="19050">
                <a:solidFill>
                  <a:srgbClr val="990099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5493321" y="2108269"/>
                <a:ext cx="457746" cy="360040"/>
              </a:xfrm>
              <a:prstGeom prst="hexagon">
                <a:avLst/>
              </a:prstGeom>
              <a:noFill/>
              <a:ln w="19050">
                <a:solidFill>
                  <a:srgbClr val="800080"/>
                </a:solidFill>
                <a:tailEnd type="arrow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 smtClean="0">
                    <a:solidFill>
                      <a:srgbClr val="800080"/>
                    </a:solidFill>
                  </a:rPr>
                  <a:t>2</a:t>
                </a:r>
                <a:endParaRPr lang="en-GB" sz="2800" dirty="0" smtClean="0">
                  <a:solidFill>
                    <a:srgbClr val="80008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43608" y="2522475"/>
                <a:ext cx="1944216" cy="1122548"/>
              </a:xfrm>
              <a:prstGeom prst="rect">
                <a:avLst/>
              </a:prstGeom>
              <a:noFill/>
              <a:ln w="19050">
                <a:solidFill>
                  <a:srgbClr val="990099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458078" y="2848879"/>
                <a:ext cx="457746" cy="360040"/>
              </a:xfrm>
              <a:prstGeom prst="hexagon">
                <a:avLst/>
              </a:prstGeom>
              <a:noFill/>
              <a:ln w="19050">
                <a:solidFill>
                  <a:srgbClr val="800080"/>
                </a:solidFill>
                <a:tailEnd type="arrow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rgbClr val="800080"/>
                    </a:solidFill>
                  </a:rPr>
                  <a:t>3</a:t>
                </a:r>
                <a:endParaRPr lang="en-GB" sz="2800" dirty="0" smtClean="0">
                  <a:solidFill>
                    <a:srgbClr val="800080"/>
                  </a:solidFill>
                </a:endParaRPr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1907704" y="3789040"/>
              <a:ext cx="576064" cy="885534"/>
            </a:xfrm>
            <a:custGeom>
              <a:avLst/>
              <a:gdLst>
                <a:gd name="connsiteX0" fmla="*/ 0 w 1467555"/>
                <a:gd name="connsiteY0" fmla="*/ 0 h 406400"/>
                <a:gd name="connsiteX1" fmla="*/ 1467555 w 1467555"/>
                <a:gd name="connsiteY1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7555" h="406400">
                  <a:moveTo>
                    <a:pt x="0" y="0"/>
                  </a:moveTo>
                  <a:cubicBezTo>
                    <a:pt x="512703" y="118533"/>
                    <a:pt x="1025407" y="237067"/>
                    <a:pt x="1467555" y="406400"/>
                  </a:cubicBezTo>
                </a:path>
              </a:pathLst>
            </a:cu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50" y="4133028"/>
            <a:ext cx="66080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814760" cy="5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23" y="1191699"/>
            <a:ext cx="689886" cy="45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dirty="0" smtClean="0"/>
              <a:t>Content Curation for KBs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sz="3200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GB" sz="3200" dirty="0" smtClean="0"/>
              <a:t>A leap of faith?</a:t>
            </a:r>
          </a:p>
          <a:p>
            <a:pPr marL="400050" lvl="1" indent="0">
              <a:buNone/>
            </a:pPr>
            <a:endParaRPr lang="en-GB" sz="3200" dirty="0"/>
          </a:p>
          <a:p>
            <a:pPr marL="400050" lvl="1" indent="0">
              <a:buNone/>
            </a:pPr>
            <a:r>
              <a:rPr lang="en-GB" sz="3200" dirty="0" smtClean="0"/>
              <a:t>				OR </a:t>
            </a:r>
            <a:endParaRPr lang="en-GB" sz="3200" dirty="0" smtClean="0"/>
          </a:p>
          <a:p>
            <a:pPr marL="400050" lvl="1" indent="0">
              <a:buNone/>
            </a:pPr>
            <a:endParaRPr lang="en-GB" sz="32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GB" sz="3200" dirty="0" smtClean="0"/>
              <a:t>A leap of knowledge?</a:t>
            </a:r>
            <a:endParaRPr lang="en-GB" sz="3200" dirty="0"/>
          </a:p>
          <a:p>
            <a:pPr marL="40005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E96D-B872-4CC5-92E3-433D56338106}" type="slidenum">
              <a:rPr lang="en-GB" smtClean="0"/>
              <a:t>5</a:t>
            </a:fld>
            <a:endParaRPr lang="en-GB"/>
          </a:p>
        </p:txBody>
      </p:sp>
      <p:pic>
        <p:nvPicPr>
          <p:cNvPr id="6146" name="Picture 2" descr="C:\Research\Meetings\jumpy-rooftop-1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2679909" cy="167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Research\Meetings\jumpy-rooftop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56" y="2420888"/>
            <a:ext cx="2630388" cy="16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nchester-2013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2">
              <a:lumMod val="60000"/>
              <a:lumOff val="40000"/>
            </a:schemeClr>
          </a:solidFill>
          <a:tailEnd type="arrow"/>
        </a:ln>
      </a:spPr>
      <a:bodyPr rtlCol="0" anchor="ctr"/>
      <a:lstStyle>
        <a:defPPr algn="ctr">
          <a:defRPr sz="1200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Manchester-2013_ppt_template</Template>
  <TotalTime>31019</TotalTime>
  <Words>212</Words>
  <Application>Microsoft Office PowerPoint</Application>
  <PresentationFormat>On-screen Show (4:3)</PresentationFormat>
  <Paragraphs>66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Manchester-2013_ppt_template</vt:lpstr>
      <vt:lpstr>Integrating literature mining and curation for ontology-driven knowledge discovery</vt:lpstr>
      <vt:lpstr>Content Curation for KBs</vt:lpstr>
      <vt:lpstr>Knowledge Discovery Cycle  in BioHub</vt:lpstr>
      <vt:lpstr>Curation: Humans vs. machines</vt:lpstr>
      <vt:lpstr>BioHub Curation Pipeline</vt:lpstr>
      <vt:lpstr>Content Curation for KBs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BioHub Project 2 Kick-off Meeting</dc:title>
  <dc:creator>g_c_d</dc:creator>
  <cp:lastModifiedBy>gdemetriou</cp:lastModifiedBy>
  <cp:revision>782</cp:revision>
  <cp:lastPrinted>2014-12-02T10:56:27Z</cp:lastPrinted>
  <dcterms:created xsi:type="dcterms:W3CDTF">2014-06-24T08:43:08Z</dcterms:created>
  <dcterms:modified xsi:type="dcterms:W3CDTF">2016-04-14T07:25:46Z</dcterms:modified>
</cp:coreProperties>
</file>