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65" r:id="rId8"/>
    <p:sldId id="266" r:id="rId9"/>
    <p:sldId id="267" r:id="rId10"/>
    <p:sldId id="259" r:id="rId11"/>
    <p:sldId id="268" r:id="rId12"/>
    <p:sldId id="269" r:id="rId13"/>
    <p:sldId id="270" r:id="rId14"/>
    <p:sldId id="260" r:id="rId15"/>
    <p:sldId id="271" r:id="rId16"/>
    <p:sldId id="272" r:id="rId17"/>
    <p:sldId id="273" r:id="rId18"/>
    <p:sldId id="261" r:id="rId19"/>
    <p:sldId id="274" r:id="rId20"/>
    <p:sldId id="277" r:id="rId21"/>
    <p:sldId id="276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9D159-05F4-4C8C-B6B5-1EDF33B73798}" type="datetimeFigureOut">
              <a:rPr lang="en-GB" smtClean="0"/>
              <a:pPr/>
              <a:t>13/04/2016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BC004-695B-429F-8010-FCE5CDEE30B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GB" dirty="0" smtClean="0"/>
              <a:t>Modelling Dispositions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752600"/>
          </a:xfrm>
        </p:spPr>
        <p:txBody>
          <a:bodyPr/>
          <a:lstStyle/>
          <a:p>
            <a:r>
              <a:rPr lang="en-GB" dirty="0" smtClean="0"/>
              <a:t>Alex </a:t>
            </a:r>
            <a:r>
              <a:rPr lang="en-GB" dirty="0" err="1" smtClean="0"/>
              <a:t>Carruth</a:t>
            </a:r>
            <a:endParaRPr lang="en-GB" dirty="0" smtClean="0"/>
          </a:p>
          <a:p>
            <a:r>
              <a:rPr lang="en-GB" dirty="0" smtClean="0"/>
              <a:t>Durham Emergence Project</a:t>
            </a:r>
          </a:p>
          <a:p>
            <a:r>
              <a:rPr lang="en-GB" dirty="0" smtClean="0"/>
              <a:t>Durham University</a:t>
            </a:r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Single- vs. Multi-track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Debate over the number and variety of manifestations associated with a single disposition</a:t>
            </a:r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Single- vs. Multi-track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Debate over the number and variety of manifestations associated with a single disposition</a:t>
            </a:r>
          </a:p>
          <a:p>
            <a:r>
              <a:rPr lang="en-GB" dirty="0" smtClean="0"/>
              <a:t>Quantitative multi-tracking vs. </a:t>
            </a:r>
            <a:r>
              <a:rPr lang="en-GB" dirty="0" smtClean="0"/>
              <a:t>Qualitative multi-tracking</a:t>
            </a:r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Single- vs. Multi-track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Debate over the number and variety of manifestations associated with a single disposition</a:t>
            </a:r>
          </a:p>
          <a:p>
            <a:r>
              <a:rPr lang="en-GB" dirty="0" smtClean="0"/>
              <a:t>Quantitative multi-tracking vs. </a:t>
            </a:r>
            <a:r>
              <a:rPr lang="en-GB" dirty="0" smtClean="0"/>
              <a:t>Qualitative multi-tracking</a:t>
            </a:r>
          </a:p>
          <a:p>
            <a:r>
              <a:rPr lang="en-GB" dirty="0" smtClean="0"/>
              <a:t>If multi-tracking is right, the simple way that the CA models dispositions cannot be correct</a:t>
            </a:r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Single- vs. Multi-track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Debate over the number and variety of manifestations associated with a single disposition</a:t>
            </a:r>
          </a:p>
          <a:p>
            <a:r>
              <a:rPr lang="en-GB" dirty="0" smtClean="0"/>
              <a:t>Quantitative multi-tracking vs. </a:t>
            </a:r>
            <a:r>
              <a:rPr lang="en-GB" dirty="0" smtClean="0"/>
              <a:t>Qualitative multi-tracking</a:t>
            </a:r>
          </a:p>
          <a:p>
            <a:r>
              <a:rPr lang="en-GB" dirty="0" smtClean="0"/>
              <a:t>If multi-tracking is right, the simple way that the CA models dispositions cannot be correct</a:t>
            </a:r>
          </a:p>
          <a:p>
            <a:r>
              <a:rPr lang="en-GB" dirty="0" smtClean="0"/>
              <a:t>Going to be more complex</a:t>
            </a:r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dispositions operate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 assumes a ‘stimulus’ based account of how dispositions operate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dispositions operate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 assumes a ‘stimulus’ based account of how dispositions operate</a:t>
            </a:r>
          </a:p>
          <a:p>
            <a:r>
              <a:rPr lang="en-GB" dirty="0" smtClean="0"/>
              <a:t>Alternative account: mutual manifestation</a:t>
            </a:r>
          </a:p>
          <a:p>
            <a:pPr lvl="1"/>
            <a:r>
              <a:rPr lang="en-GB" dirty="0" smtClean="0"/>
              <a:t>Dispositions ‘work together’</a:t>
            </a:r>
          </a:p>
          <a:p>
            <a:pPr lvl="1"/>
            <a:r>
              <a:rPr lang="en-GB" dirty="0" smtClean="0"/>
              <a:t>No distinction possible between the ‘active’ disposition and the mere ‘stimulus’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dispositions operate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 assumes a ‘stimulus’ based account of how dispositions operate</a:t>
            </a:r>
          </a:p>
          <a:p>
            <a:r>
              <a:rPr lang="en-GB" dirty="0" smtClean="0"/>
              <a:t>Alternative account: mutual manifestation</a:t>
            </a:r>
          </a:p>
          <a:p>
            <a:pPr lvl="1"/>
            <a:r>
              <a:rPr lang="en-GB" dirty="0" smtClean="0"/>
              <a:t>Dispositions ‘work together’</a:t>
            </a:r>
          </a:p>
          <a:p>
            <a:pPr lvl="1"/>
            <a:r>
              <a:rPr lang="en-GB" dirty="0" smtClean="0"/>
              <a:t>No distinction possible between the ‘active’ disposition and the mere ‘stimulus’</a:t>
            </a:r>
          </a:p>
          <a:p>
            <a:r>
              <a:rPr lang="en-GB" dirty="0" smtClean="0"/>
              <a:t>Non-reductive, unlike CA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dispositions operate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 assumes a ‘stimulus’ based account of how dispositions operate</a:t>
            </a:r>
          </a:p>
          <a:p>
            <a:r>
              <a:rPr lang="en-GB" dirty="0" smtClean="0"/>
              <a:t>Alternative account: mutual manifestation</a:t>
            </a:r>
          </a:p>
          <a:p>
            <a:pPr lvl="1"/>
            <a:r>
              <a:rPr lang="en-GB" dirty="0" smtClean="0"/>
              <a:t>Dispositions ‘work together’</a:t>
            </a:r>
          </a:p>
          <a:p>
            <a:pPr lvl="1"/>
            <a:r>
              <a:rPr lang="en-GB" dirty="0" smtClean="0"/>
              <a:t>No distinction possible between the ‘active’ disposition and the mere ‘stimulus’</a:t>
            </a:r>
          </a:p>
          <a:p>
            <a:r>
              <a:rPr lang="en-GB" dirty="0" smtClean="0"/>
              <a:t>Non-reductive, unlike CA</a:t>
            </a:r>
          </a:p>
          <a:p>
            <a:r>
              <a:rPr lang="en-GB" dirty="0" smtClean="0"/>
              <a:t>Possibly holistic</a:t>
            </a:r>
          </a:p>
          <a:p>
            <a:pPr>
              <a:buNone/>
            </a:pPr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 accounts of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Single-track, stimulus-manifestation (the CA)</a:t>
            </a:r>
          </a:p>
          <a:p>
            <a:pPr lvl="1"/>
            <a:r>
              <a:rPr lang="en-GB" dirty="0" smtClean="0"/>
              <a:t>D(</a:t>
            </a:r>
            <a:r>
              <a:rPr lang="en-GB" dirty="0" err="1" smtClean="0"/>
              <a:t>s,m</a:t>
            </a:r>
            <a:r>
              <a:rPr lang="en-GB" dirty="0" smtClean="0"/>
              <a:t>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 accounts of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Single-track, stimulus-manifestation (the CA)</a:t>
            </a:r>
          </a:p>
          <a:p>
            <a:pPr lvl="1"/>
            <a:r>
              <a:rPr lang="en-GB" dirty="0" smtClean="0"/>
              <a:t>D(</a:t>
            </a:r>
            <a:r>
              <a:rPr lang="en-GB" dirty="0" err="1" smtClean="0"/>
              <a:t>s,m</a:t>
            </a:r>
            <a:r>
              <a:rPr lang="en-GB" dirty="0" smtClean="0"/>
              <a:t>)</a:t>
            </a:r>
          </a:p>
          <a:p>
            <a:r>
              <a:rPr lang="en-GB" dirty="0" smtClean="0"/>
              <a:t>Multi-track, stimulus-manifestation</a:t>
            </a:r>
          </a:p>
          <a:p>
            <a:pPr lvl="1"/>
            <a:r>
              <a:rPr lang="en-GB" dirty="0" smtClean="0"/>
              <a:t>D{(s</a:t>
            </a:r>
            <a:r>
              <a:rPr lang="en-GB" baseline="-25000" dirty="0" smtClean="0"/>
              <a:t>1</a:t>
            </a:r>
            <a:r>
              <a:rPr lang="en-GB" dirty="0" smtClean="0"/>
              <a:t>,m</a:t>
            </a:r>
            <a:r>
              <a:rPr lang="en-GB" baseline="-25000" dirty="0" smtClean="0"/>
              <a:t>1</a:t>
            </a:r>
            <a:r>
              <a:rPr lang="en-GB" dirty="0" smtClean="0"/>
              <a:t>), (s</a:t>
            </a:r>
            <a:r>
              <a:rPr lang="en-GB" baseline="-25000" dirty="0" smtClean="0"/>
              <a:t>2</a:t>
            </a:r>
            <a:r>
              <a:rPr lang="en-GB" dirty="0" smtClean="0"/>
              <a:t>,m</a:t>
            </a:r>
            <a:r>
              <a:rPr lang="en-GB" baseline="-25000" dirty="0" smtClean="0"/>
              <a:t>2</a:t>
            </a:r>
            <a:r>
              <a:rPr lang="en-GB" dirty="0" smtClean="0"/>
              <a:t>),…,(</a:t>
            </a:r>
            <a:r>
              <a:rPr lang="en-GB" dirty="0" err="1" smtClean="0"/>
              <a:t>s</a:t>
            </a:r>
            <a:r>
              <a:rPr lang="en-GB" baseline="-25000" dirty="0" err="1" smtClean="0"/>
              <a:t>n</a:t>
            </a:r>
            <a:r>
              <a:rPr lang="en-GB" dirty="0" err="1" smtClean="0"/>
              <a:t>,m</a:t>
            </a:r>
            <a:r>
              <a:rPr lang="en-GB" baseline="-25000" dirty="0" err="1" smtClean="0"/>
              <a:t>n</a:t>
            </a:r>
            <a:r>
              <a:rPr lang="en-GB" dirty="0" smtClean="0"/>
              <a:t>)}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(or Capacities, Tendencies, Causal Powers…)</a:t>
            </a:r>
          </a:p>
          <a:p>
            <a:pPr lvl="1"/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 accounts of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Single-track, stimulus-manifestation (the CA)</a:t>
            </a:r>
          </a:p>
          <a:p>
            <a:pPr lvl="1"/>
            <a:r>
              <a:rPr lang="en-GB" dirty="0" smtClean="0"/>
              <a:t>D(</a:t>
            </a:r>
            <a:r>
              <a:rPr lang="en-GB" dirty="0" err="1" smtClean="0"/>
              <a:t>s,m</a:t>
            </a:r>
            <a:r>
              <a:rPr lang="en-GB" dirty="0" smtClean="0"/>
              <a:t>)</a:t>
            </a:r>
          </a:p>
          <a:p>
            <a:r>
              <a:rPr lang="en-GB" dirty="0" smtClean="0"/>
              <a:t>Multi-track, stimulus-manifestation</a:t>
            </a:r>
          </a:p>
          <a:p>
            <a:pPr lvl="1"/>
            <a:r>
              <a:rPr lang="en-GB" dirty="0" smtClean="0"/>
              <a:t>D{(s</a:t>
            </a:r>
            <a:r>
              <a:rPr lang="en-GB" baseline="-25000" dirty="0" smtClean="0"/>
              <a:t>1</a:t>
            </a:r>
            <a:r>
              <a:rPr lang="en-GB" dirty="0" smtClean="0"/>
              <a:t>,m</a:t>
            </a:r>
            <a:r>
              <a:rPr lang="en-GB" baseline="-25000" dirty="0" smtClean="0"/>
              <a:t>1</a:t>
            </a:r>
            <a:r>
              <a:rPr lang="en-GB" dirty="0" smtClean="0"/>
              <a:t>), (s</a:t>
            </a:r>
            <a:r>
              <a:rPr lang="en-GB" baseline="-25000" dirty="0" smtClean="0"/>
              <a:t>2</a:t>
            </a:r>
            <a:r>
              <a:rPr lang="en-GB" dirty="0" smtClean="0"/>
              <a:t>,m</a:t>
            </a:r>
            <a:r>
              <a:rPr lang="en-GB" baseline="-25000" dirty="0" smtClean="0"/>
              <a:t>2</a:t>
            </a:r>
            <a:r>
              <a:rPr lang="en-GB" dirty="0" smtClean="0"/>
              <a:t>),…,(</a:t>
            </a:r>
            <a:r>
              <a:rPr lang="en-GB" dirty="0" err="1" smtClean="0"/>
              <a:t>s</a:t>
            </a:r>
            <a:r>
              <a:rPr lang="en-GB" baseline="-25000" dirty="0" err="1" smtClean="0"/>
              <a:t>n</a:t>
            </a:r>
            <a:r>
              <a:rPr lang="en-GB" dirty="0" err="1" smtClean="0"/>
              <a:t>,m</a:t>
            </a:r>
            <a:r>
              <a:rPr lang="en-GB" baseline="-25000" dirty="0" err="1" smtClean="0"/>
              <a:t>n</a:t>
            </a:r>
            <a:r>
              <a:rPr lang="en-GB" dirty="0" smtClean="0"/>
              <a:t>)}</a:t>
            </a:r>
          </a:p>
          <a:p>
            <a:r>
              <a:rPr lang="en-GB" dirty="0" smtClean="0"/>
              <a:t>Single-track, mutual-manifestation</a:t>
            </a:r>
          </a:p>
          <a:p>
            <a:pPr lvl="1"/>
            <a:r>
              <a:rPr lang="en-GB" dirty="0" smtClean="0"/>
              <a:t>D</a:t>
            </a:r>
            <a:r>
              <a:rPr lang="en-GB" baseline="-25000" dirty="0" smtClean="0"/>
              <a:t>1</a:t>
            </a:r>
            <a:r>
              <a:rPr lang="en-GB" dirty="0" smtClean="0"/>
              <a:t>(D</a:t>
            </a:r>
            <a:r>
              <a:rPr lang="en-GB" baseline="-25000" dirty="0" smtClean="0"/>
              <a:t>2</a:t>
            </a:r>
            <a:r>
              <a:rPr lang="en-GB" dirty="0" smtClean="0"/>
              <a:t>,m</a:t>
            </a:r>
            <a:r>
              <a:rPr lang="en-GB" baseline="-25000" dirty="0" smtClean="0"/>
              <a:t>1</a:t>
            </a:r>
            <a:r>
              <a:rPr lang="en-GB" dirty="0" smtClean="0"/>
              <a:t>)</a:t>
            </a:r>
            <a:endParaRPr lang="en-GB" baseline="300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Four accounts of 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Single-track, stimulus-manifestation (the CA)</a:t>
            </a:r>
          </a:p>
          <a:p>
            <a:pPr lvl="1"/>
            <a:r>
              <a:rPr lang="en-GB" dirty="0" smtClean="0"/>
              <a:t>D(</a:t>
            </a:r>
            <a:r>
              <a:rPr lang="en-GB" dirty="0" err="1" smtClean="0"/>
              <a:t>s,m</a:t>
            </a:r>
            <a:r>
              <a:rPr lang="en-GB" dirty="0" smtClean="0"/>
              <a:t>)</a:t>
            </a:r>
          </a:p>
          <a:p>
            <a:r>
              <a:rPr lang="en-GB" dirty="0" smtClean="0"/>
              <a:t>Multi-track, stimulus-manifestation</a:t>
            </a:r>
          </a:p>
          <a:p>
            <a:pPr lvl="1"/>
            <a:r>
              <a:rPr lang="en-GB" dirty="0" smtClean="0"/>
              <a:t>D{(s</a:t>
            </a:r>
            <a:r>
              <a:rPr lang="en-GB" baseline="-25000" dirty="0" smtClean="0"/>
              <a:t>1</a:t>
            </a:r>
            <a:r>
              <a:rPr lang="en-GB" dirty="0" smtClean="0"/>
              <a:t>,m</a:t>
            </a:r>
            <a:r>
              <a:rPr lang="en-GB" baseline="-25000" dirty="0" smtClean="0"/>
              <a:t>1</a:t>
            </a:r>
            <a:r>
              <a:rPr lang="en-GB" dirty="0" smtClean="0"/>
              <a:t>), (s</a:t>
            </a:r>
            <a:r>
              <a:rPr lang="en-GB" baseline="-25000" dirty="0" smtClean="0"/>
              <a:t>2</a:t>
            </a:r>
            <a:r>
              <a:rPr lang="en-GB" dirty="0" smtClean="0"/>
              <a:t>,m</a:t>
            </a:r>
            <a:r>
              <a:rPr lang="en-GB" baseline="-25000" dirty="0" smtClean="0"/>
              <a:t>2</a:t>
            </a:r>
            <a:r>
              <a:rPr lang="en-GB" dirty="0" smtClean="0"/>
              <a:t>),…,(</a:t>
            </a:r>
            <a:r>
              <a:rPr lang="en-GB" dirty="0" err="1" smtClean="0"/>
              <a:t>s</a:t>
            </a:r>
            <a:r>
              <a:rPr lang="en-GB" baseline="-25000" dirty="0" err="1" smtClean="0"/>
              <a:t>n</a:t>
            </a:r>
            <a:r>
              <a:rPr lang="en-GB" dirty="0" err="1" smtClean="0"/>
              <a:t>,m</a:t>
            </a:r>
            <a:r>
              <a:rPr lang="en-GB" baseline="-25000" dirty="0" err="1" smtClean="0"/>
              <a:t>n</a:t>
            </a:r>
            <a:r>
              <a:rPr lang="en-GB" dirty="0" smtClean="0"/>
              <a:t>)}</a:t>
            </a:r>
          </a:p>
          <a:p>
            <a:r>
              <a:rPr lang="en-GB" dirty="0" smtClean="0"/>
              <a:t>Single-track, mutual-manifestation</a:t>
            </a:r>
          </a:p>
          <a:p>
            <a:pPr lvl="1"/>
            <a:r>
              <a:rPr lang="en-GB" dirty="0" smtClean="0"/>
              <a:t>D</a:t>
            </a:r>
            <a:r>
              <a:rPr lang="en-GB" baseline="-25000" dirty="0" smtClean="0"/>
              <a:t>1</a:t>
            </a:r>
            <a:r>
              <a:rPr lang="en-GB" dirty="0" smtClean="0"/>
              <a:t>(D</a:t>
            </a:r>
            <a:r>
              <a:rPr lang="en-GB" baseline="-25000" dirty="0" smtClean="0"/>
              <a:t>2</a:t>
            </a:r>
            <a:r>
              <a:rPr lang="en-GB" dirty="0" smtClean="0"/>
              <a:t>,m</a:t>
            </a:r>
            <a:r>
              <a:rPr lang="en-GB" baseline="-25000" dirty="0" smtClean="0"/>
              <a:t>1</a:t>
            </a:r>
            <a:r>
              <a:rPr lang="en-GB" dirty="0" smtClean="0"/>
              <a:t>)</a:t>
            </a:r>
            <a:endParaRPr lang="en-GB" baseline="30000" dirty="0" smtClean="0"/>
          </a:p>
          <a:p>
            <a:r>
              <a:rPr lang="en-GB" dirty="0" smtClean="0"/>
              <a:t>Multi-track, mutual-manifestation</a:t>
            </a:r>
            <a:endParaRPr lang="en-GB" dirty="0" smtClean="0"/>
          </a:p>
          <a:p>
            <a:pPr lvl="1"/>
            <a:r>
              <a:rPr lang="en-GB" dirty="0" smtClean="0"/>
              <a:t>D</a:t>
            </a:r>
            <a:r>
              <a:rPr lang="en-GB" baseline="-25000" dirty="0" smtClean="0"/>
              <a:t>1</a:t>
            </a:r>
            <a:r>
              <a:rPr lang="en-GB" dirty="0" smtClean="0"/>
              <a:t>{(D</a:t>
            </a:r>
            <a:r>
              <a:rPr lang="en-GB" baseline="-25000" dirty="0" smtClean="0"/>
              <a:t>2</a:t>
            </a:r>
            <a:r>
              <a:rPr lang="en-GB" dirty="0" smtClean="0"/>
              <a:t>,m</a:t>
            </a:r>
            <a:r>
              <a:rPr lang="en-GB" baseline="-25000" dirty="0" smtClean="0"/>
              <a:t>1</a:t>
            </a:r>
            <a:r>
              <a:rPr lang="en-GB" dirty="0" smtClean="0"/>
              <a:t>),(D</a:t>
            </a:r>
            <a:r>
              <a:rPr lang="en-GB" baseline="-25000" dirty="0" smtClean="0"/>
              <a:t>3</a:t>
            </a:r>
            <a:r>
              <a:rPr lang="en-GB" dirty="0" smtClean="0"/>
              <a:t>,m</a:t>
            </a:r>
            <a:r>
              <a:rPr lang="en-GB" baseline="-25000" dirty="0" smtClean="0"/>
              <a:t>2</a:t>
            </a:r>
            <a:r>
              <a:rPr lang="en-GB" dirty="0" smtClean="0"/>
              <a:t>),...,(</a:t>
            </a:r>
            <a:r>
              <a:rPr lang="en-GB" dirty="0" err="1" smtClean="0"/>
              <a:t>D</a:t>
            </a:r>
            <a:r>
              <a:rPr lang="en-GB" baseline="-25000" dirty="0" err="1" smtClean="0"/>
              <a:t>n</a:t>
            </a:r>
            <a:r>
              <a:rPr lang="en-GB" dirty="0" err="1" smtClean="0"/>
              <a:t>,m</a:t>
            </a:r>
            <a:r>
              <a:rPr lang="en-GB" baseline="-25000" dirty="0" err="1" smtClean="0"/>
              <a:t>n</a:t>
            </a:r>
            <a:r>
              <a:rPr lang="en-GB" dirty="0" smtClean="0"/>
              <a:t>)}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react?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Monism?</a:t>
            </a: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so, which account?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react?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Monism?</a:t>
            </a: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so, which account?</a:t>
            </a:r>
          </a:p>
          <a:p>
            <a:r>
              <a:rPr lang="en-GB" dirty="0" smtClean="0"/>
              <a:t>Pluralism? </a:t>
            </a:r>
          </a:p>
          <a:p>
            <a:pPr lvl="1"/>
            <a:r>
              <a:rPr lang="en-GB" dirty="0" smtClean="0"/>
              <a:t>greater </a:t>
            </a:r>
            <a:r>
              <a:rPr lang="en-GB" dirty="0" smtClean="0"/>
              <a:t>cost/complexity?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react?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Monism?</a:t>
            </a: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so, which account?</a:t>
            </a:r>
          </a:p>
          <a:p>
            <a:r>
              <a:rPr lang="en-GB" dirty="0" smtClean="0"/>
              <a:t>Pluralism? </a:t>
            </a:r>
          </a:p>
          <a:p>
            <a:pPr lvl="1"/>
            <a:r>
              <a:rPr lang="en-GB" dirty="0" smtClean="0"/>
              <a:t>greater </a:t>
            </a:r>
            <a:r>
              <a:rPr lang="en-GB" dirty="0" smtClean="0"/>
              <a:t>cost/complexity?</a:t>
            </a:r>
          </a:p>
          <a:p>
            <a:r>
              <a:rPr lang="en-GB" dirty="0" smtClean="0"/>
              <a:t>Pragmatism? </a:t>
            </a:r>
          </a:p>
          <a:p>
            <a:pPr lvl="1"/>
            <a:r>
              <a:rPr lang="en-GB" dirty="0" smtClean="0"/>
              <a:t>different </a:t>
            </a:r>
            <a:r>
              <a:rPr lang="en-GB" dirty="0" smtClean="0"/>
              <a:t>responses for different tasks/contexts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 algn="ctr">
              <a:buNone/>
            </a:pPr>
            <a:r>
              <a:rPr lang="en-GB" sz="8000" dirty="0" smtClean="0"/>
              <a:t>Thanks!</a:t>
            </a:r>
            <a:endParaRPr lang="en-GB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(or Capacities, Tendencies, Causal Powers…)</a:t>
            </a:r>
          </a:p>
          <a:p>
            <a:r>
              <a:rPr lang="en-GB" dirty="0" smtClean="0"/>
              <a:t>The features/properties in virtue of which things engage in particular causal interactions</a:t>
            </a:r>
          </a:p>
          <a:p>
            <a:pPr lvl="1"/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(or Capacities, Tendencies, Causal Powers…)</a:t>
            </a:r>
          </a:p>
          <a:p>
            <a:r>
              <a:rPr lang="en-GB" dirty="0" smtClean="0"/>
              <a:t>The features/properties in virtue of which things engage in particular causal </a:t>
            </a:r>
            <a:r>
              <a:rPr lang="en-GB" dirty="0" smtClean="0"/>
              <a:t>interactions</a:t>
            </a:r>
          </a:p>
          <a:p>
            <a:r>
              <a:rPr lang="en-GB" dirty="0" smtClean="0"/>
              <a:t>Canonical </a:t>
            </a:r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Fragility, </a:t>
            </a:r>
            <a:r>
              <a:rPr lang="en-GB" dirty="0" smtClean="0"/>
              <a:t>Solubility</a:t>
            </a:r>
          </a:p>
          <a:p>
            <a:pPr lvl="1"/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Dispositions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(or Capacities, Tendencies, Causal Powers…)</a:t>
            </a:r>
          </a:p>
          <a:p>
            <a:r>
              <a:rPr lang="en-GB" dirty="0" smtClean="0"/>
              <a:t>The features/properties in virtue of which things engage in particular causal </a:t>
            </a:r>
            <a:r>
              <a:rPr lang="en-GB" dirty="0" smtClean="0"/>
              <a:t>interactions</a:t>
            </a:r>
          </a:p>
          <a:p>
            <a:r>
              <a:rPr lang="en-GB" dirty="0" smtClean="0"/>
              <a:t>Canonical </a:t>
            </a:r>
            <a:r>
              <a:rPr lang="en-GB" dirty="0" smtClean="0"/>
              <a:t>examples:</a:t>
            </a:r>
          </a:p>
          <a:p>
            <a:pPr lvl="1"/>
            <a:r>
              <a:rPr lang="en-GB" dirty="0" smtClean="0"/>
              <a:t>Fragility, </a:t>
            </a:r>
            <a:r>
              <a:rPr lang="en-GB" dirty="0" smtClean="0"/>
              <a:t>Solubility</a:t>
            </a:r>
          </a:p>
          <a:p>
            <a:r>
              <a:rPr lang="en-GB" dirty="0" smtClean="0"/>
              <a:t>But also:</a:t>
            </a:r>
          </a:p>
          <a:p>
            <a:pPr lvl="1"/>
            <a:r>
              <a:rPr lang="en-GB" dirty="0" smtClean="0"/>
              <a:t>Mass, Charge</a:t>
            </a:r>
          </a:p>
          <a:p>
            <a:pPr lvl="1"/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Conditional Analysis (CA)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Traditionally dominant account of dispositions</a:t>
            </a:r>
          </a:p>
          <a:p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Conditional Analysis (CA)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Traditionally dominant account of dispositions</a:t>
            </a:r>
          </a:p>
          <a:p>
            <a:r>
              <a:rPr lang="en-GB" dirty="0" smtClean="0"/>
              <a:t>An </a:t>
            </a:r>
            <a:r>
              <a:rPr lang="en-GB" dirty="0" smtClean="0"/>
              <a:t>object O has a disposition D just in </a:t>
            </a:r>
            <a:r>
              <a:rPr lang="en-GB" dirty="0" smtClean="0"/>
              <a:t>case:</a:t>
            </a: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S occurs then O will </a:t>
            </a:r>
            <a:r>
              <a:rPr lang="en-GB" dirty="0" smtClean="0"/>
              <a:t>M</a:t>
            </a:r>
          </a:p>
          <a:p>
            <a:pPr lvl="1"/>
            <a:r>
              <a:rPr lang="en-GB" dirty="0" smtClean="0"/>
              <a:t>where </a:t>
            </a:r>
            <a:r>
              <a:rPr lang="en-GB" dirty="0" smtClean="0"/>
              <a:t>'S' is some 'stimulus' and 'M' some </a:t>
            </a:r>
            <a:r>
              <a:rPr lang="en-GB" dirty="0" smtClean="0"/>
              <a:t>'manifestation‘</a:t>
            </a:r>
          </a:p>
          <a:p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Conditional Analysis (CA)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Traditionally dominant account of dispositions</a:t>
            </a:r>
          </a:p>
          <a:p>
            <a:r>
              <a:rPr lang="en-GB" dirty="0" smtClean="0"/>
              <a:t>An </a:t>
            </a:r>
            <a:r>
              <a:rPr lang="en-GB" dirty="0" smtClean="0"/>
              <a:t>object O has a disposition D just in </a:t>
            </a:r>
            <a:r>
              <a:rPr lang="en-GB" dirty="0" smtClean="0"/>
              <a:t>case:</a:t>
            </a: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S occurs then O will </a:t>
            </a:r>
            <a:r>
              <a:rPr lang="en-GB" dirty="0" smtClean="0"/>
              <a:t>M</a:t>
            </a:r>
          </a:p>
          <a:p>
            <a:pPr lvl="1"/>
            <a:r>
              <a:rPr lang="en-GB" dirty="0" smtClean="0"/>
              <a:t>where </a:t>
            </a:r>
            <a:r>
              <a:rPr lang="en-GB" dirty="0" smtClean="0"/>
              <a:t>'S' is some 'stimulus' and 'M' some </a:t>
            </a:r>
            <a:r>
              <a:rPr lang="en-GB" dirty="0" smtClean="0"/>
              <a:t>'manifestation‘</a:t>
            </a:r>
          </a:p>
          <a:p>
            <a:pPr lvl="1"/>
            <a:r>
              <a:rPr lang="en-GB" dirty="0" smtClean="0"/>
              <a:t>E.g. </a:t>
            </a:r>
            <a:r>
              <a:rPr lang="en-GB" dirty="0" smtClean="0"/>
              <a:t>If the vase is </a:t>
            </a:r>
            <a:r>
              <a:rPr lang="en-GB" dirty="0" smtClean="0"/>
              <a:t>struck, </a:t>
            </a:r>
            <a:r>
              <a:rPr lang="en-GB" dirty="0" smtClean="0"/>
              <a:t>then </a:t>
            </a:r>
            <a:r>
              <a:rPr lang="en-GB" dirty="0" smtClean="0"/>
              <a:t>it will break</a:t>
            </a:r>
          </a:p>
          <a:p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Conditional Analysis (CA)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Traditionally dominant account of dispositions</a:t>
            </a:r>
          </a:p>
          <a:p>
            <a:r>
              <a:rPr lang="en-GB" dirty="0" smtClean="0"/>
              <a:t>An </a:t>
            </a:r>
            <a:r>
              <a:rPr lang="en-GB" dirty="0" smtClean="0"/>
              <a:t>object O has a disposition D just in </a:t>
            </a:r>
            <a:r>
              <a:rPr lang="en-GB" dirty="0" smtClean="0"/>
              <a:t>case:</a:t>
            </a: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S occurs then O will </a:t>
            </a:r>
            <a:r>
              <a:rPr lang="en-GB" dirty="0" smtClean="0"/>
              <a:t>M</a:t>
            </a:r>
          </a:p>
          <a:p>
            <a:pPr lvl="1"/>
            <a:r>
              <a:rPr lang="en-GB" dirty="0" smtClean="0"/>
              <a:t>where </a:t>
            </a:r>
            <a:r>
              <a:rPr lang="en-GB" dirty="0" smtClean="0"/>
              <a:t>'S' is some 'stimulus' and 'M' some </a:t>
            </a:r>
            <a:r>
              <a:rPr lang="en-GB" dirty="0" smtClean="0"/>
              <a:t>'manifestation‘</a:t>
            </a:r>
          </a:p>
          <a:p>
            <a:pPr lvl="1"/>
            <a:r>
              <a:rPr lang="en-GB" dirty="0" smtClean="0"/>
              <a:t>E.g. </a:t>
            </a:r>
            <a:r>
              <a:rPr lang="en-GB" dirty="0" smtClean="0"/>
              <a:t>If the vase is </a:t>
            </a:r>
            <a:r>
              <a:rPr lang="en-GB" dirty="0" smtClean="0"/>
              <a:t>struck, </a:t>
            </a:r>
            <a:r>
              <a:rPr lang="en-GB" dirty="0" smtClean="0"/>
              <a:t>then </a:t>
            </a:r>
            <a:r>
              <a:rPr lang="en-GB" dirty="0" smtClean="0"/>
              <a:t>it will break</a:t>
            </a:r>
          </a:p>
          <a:p>
            <a:r>
              <a:rPr lang="en-GB" dirty="0" smtClean="0"/>
              <a:t>Relationally capture a disposition’s nature:</a:t>
            </a:r>
          </a:p>
          <a:p>
            <a:pPr lvl="1"/>
            <a:r>
              <a:rPr lang="en-GB" dirty="0" smtClean="0"/>
              <a:t> D(</a:t>
            </a:r>
            <a:r>
              <a:rPr lang="en-GB" dirty="0" err="1" smtClean="0"/>
              <a:t>s,m</a:t>
            </a:r>
            <a:r>
              <a:rPr lang="en-GB" dirty="0" smtClean="0"/>
              <a:t>)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new logo soft edges dur temp top righ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5157192"/>
            <a:ext cx="2521180" cy="13255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709</Words>
  <Application>Microsoft Office PowerPoint</Application>
  <PresentationFormat>On-screen Show (4:3)</PresentationFormat>
  <Paragraphs>117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Modelling Dispositions</vt:lpstr>
      <vt:lpstr>Dispositions</vt:lpstr>
      <vt:lpstr>Dispositions</vt:lpstr>
      <vt:lpstr>Dispositions</vt:lpstr>
      <vt:lpstr>Dispositions</vt:lpstr>
      <vt:lpstr>The Conditional Analysis (CA)</vt:lpstr>
      <vt:lpstr>The Conditional Analysis (CA)</vt:lpstr>
      <vt:lpstr>The Conditional Analysis (CA)</vt:lpstr>
      <vt:lpstr>The Conditional Analysis (CA)</vt:lpstr>
      <vt:lpstr>Single- vs. Multi-track Dispositions</vt:lpstr>
      <vt:lpstr>Single- vs. Multi-track Dispositions</vt:lpstr>
      <vt:lpstr>Single- vs. Multi-track Dispositions</vt:lpstr>
      <vt:lpstr>Single- vs. Multi-track Dispositions</vt:lpstr>
      <vt:lpstr>How dispositions operate</vt:lpstr>
      <vt:lpstr>How dispositions operate</vt:lpstr>
      <vt:lpstr>How dispositions operate</vt:lpstr>
      <vt:lpstr>How dispositions operate</vt:lpstr>
      <vt:lpstr>Four accounts of dispositions</vt:lpstr>
      <vt:lpstr>Four accounts of dispositions</vt:lpstr>
      <vt:lpstr>Four accounts of dispositions</vt:lpstr>
      <vt:lpstr>Four accounts of dispositions</vt:lpstr>
      <vt:lpstr>How to react?</vt:lpstr>
      <vt:lpstr>How to react?</vt:lpstr>
      <vt:lpstr>How to react?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Dispositions</dc:title>
  <dc:creator>Alex</dc:creator>
  <cp:lastModifiedBy>Alex</cp:lastModifiedBy>
  <cp:revision>12</cp:revision>
  <dcterms:created xsi:type="dcterms:W3CDTF">2016-04-13T10:50:49Z</dcterms:created>
  <dcterms:modified xsi:type="dcterms:W3CDTF">2016-04-13T14:20:38Z</dcterms:modified>
</cp:coreProperties>
</file>