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8" r:id="rId3"/>
    <p:sldId id="267" r:id="rId4"/>
    <p:sldId id="292" r:id="rId5"/>
    <p:sldId id="293" r:id="rId6"/>
    <p:sldId id="290" r:id="rId7"/>
    <p:sldId id="271" r:id="rId8"/>
    <p:sldId id="274" r:id="rId9"/>
    <p:sldId id="287" r:id="rId10"/>
    <p:sldId id="277" r:id="rId11"/>
    <p:sldId id="278" r:id="rId12"/>
    <p:sldId id="288" r:id="rId13"/>
    <p:sldId id="279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92B2D"/>
    <a:srgbClr val="BE3234"/>
    <a:srgbClr val="C9D557"/>
    <a:srgbClr val="C7C9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20" y="-704"/>
      </p:cViewPr>
      <p:guideLst>
        <p:guide orient="horz" pos="1917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13/04/16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7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F8105-8845-4543-9ED8-9E57E8E42CB7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4D-CDF4-4B1F-BD52-35BFB528DB8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76883-B614-42E6-9595-363FA777B038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344-E335-44E9-ACDC-CB482645048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B6232-AB33-4513-9527-F98CEC472D23}" type="datetimeFigureOut">
              <a:rPr lang="en-GB" smtClean="0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7772400" cy="1362075"/>
          </a:xfrm>
          <a:ln>
            <a:noFill/>
          </a:ln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7772400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CD916-7149-4247-856D-87DAB39295C7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F840-035C-411F-BA81-AF7A8ED7813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363326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09641-23CB-4E80-A5B0-5F03D2E94610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64-F771-4264-8DF0-4BB7F0DA3C6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4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1" y="3068960"/>
            <a:ext cx="4041775" cy="30572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A4E03-F40B-4399-AC2E-A4C6E9D600B3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BDDC-0BFC-44A0-A4BA-47C3E99EB1A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F7DA-80EC-4CF7-AB7B-078F533B953B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E269B-21F6-4A71-848B-6E891C314B78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8683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648B1-3911-4AC2-8E3A-DF4A70CC86E7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D388-5704-4C64-A883-D899E857066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AA9A3-945F-42AF-BCAE-8459AEA58868}" type="datetimeFigureOut">
              <a:rPr lang="en-GB"/>
              <a:pPr/>
              <a:t>13/04/16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2F5-7E8D-47B8-82FB-3832A72B6BD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rand_ppt_back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268760"/>
            <a:ext cx="5842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2896"/>
            <a:ext cx="82296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6A7D1D-6254-4063-974C-6A2AE04E4B91}" type="datetimeFigureOut">
              <a:rPr lang="en-GB" smtClean="0"/>
              <a:pPr/>
              <a:t>13/04/16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" descr="TAB_allwhite.eps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8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404813" y="1625600"/>
            <a:ext cx="79116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</a:rPr>
              <a:t>The Cardiovascular Disease Ontology</a:t>
            </a:r>
          </a:p>
          <a:p>
            <a:pPr algn="ctr"/>
            <a:r>
              <a:rPr lang="en-GB" sz="3000" b="1" dirty="0" smtClean="0">
                <a:solidFill>
                  <a:schemeClr val="bg1"/>
                </a:solidFill>
              </a:rPr>
              <a:t>(CVDO)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7525" y="2809875"/>
            <a:ext cx="701357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1" name="Picture 1" descr="TAB_all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5536" y="3068960"/>
            <a:ext cx="727280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Mercedes </a:t>
            </a:r>
            <a:r>
              <a:rPr lang="en-US" dirty="0" err="1">
                <a:solidFill>
                  <a:srgbClr val="FFFFFF"/>
                </a:solidFill>
              </a:rPr>
              <a:t>Arguello</a:t>
            </a:r>
            <a:r>
              <a:rPr lang="en-US" dirty="0">
                <a:solidFill>
                  <a:srgbClr val="FFFFFF"/>
                </a:solidFill>
              </a:rPr>
              <a:t> Casteleiro</a:t>
            </a:r>
            <a:r>
              <a:rPr lang="en-US" baseline="30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, Julie Klein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 and Robert </a:t>
            </a:r>
            <a:r>
              <a:rPr lang="en-US" dirty="0" smtClean="0">
                <a:solidFill>
                  <a:srgbClr val="FFFFFF"/>
                </a:solidFill>
              </a:rPr>
              <a:t>Stevens</a:t>
            </a:r>
            <a:r>
              <a:rPr lang="en-US" baseline="30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r>
              <a:rPr lang="en-US" sz="1600" baseline="30000" dirty="0">
                <a:solidFill>
                  <a:srgbClr val="FFFFFF"/>
                </a:solidFill>
              </a:rPr>
              <a:t>1</a:t>
            </a:r>
            <a:r>
              <a:rPr lang="en-US" sz="1600" dirty="0" smtClean="0">
                <a:solidFill>
                  <a:srgbClr val="FFFFFF"/>
                </a:solidFill>
              </a:rPr>
              <a:t>School </a:t>
            </a:r>
            <a:r>
              <a:rPr lang="en-US" sz="1600" dirty="0">
                <a:solidFill>
                  <a:srgbClr val="FFFFFF"/>
                </a:solidFill>
              </a:rPr>
              <a:t>of Computer Science, University of Manchester, Oxford road, Manchester, United Kingdom. 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baseline="30000" dirty="0" smtClean="0">
                <a:solidFill>
                  <a:srgbClr val="FFFFFF"/>
                </a:solidFill>
              </a:rPr>
              <a:t>2</a:t>
            </a:r>
            <a:r>
              <a:rPr lang="en-US" sz="1600" dirty="0" smtClean="0">
                <a:solidFill>
                  <a:srgbClr val="FFFFFF"/>
                </a:solidFill>
              </a:rPr>
              <a:t>Institut </a:t>
            </a:r>
            <a:r>
              <a:rPr lang="en-US" sz="1600" dirty="0">
                <a:solidFill>
                  <a:srgbClr val="FFFFFF"/>
                </a:solidFill>
              </a:rPr>
              <a:t>National de la </a:t>
            </a:r>
            <a:r>
              <a:rPr lang="en-US" sz="1600" dirty="0" err="1">
                <a:solidFill>
                  <a:srgbClr val="FFFFFF"/>
                </a:solidFill>
              </a:rPr>
              <a:t>Sante</a:t>
            </a:r>
            <a:r>
              <a:rPr lang="en-US" sz="1600" dirty="0">
                <a:solidFill>
                  <a:srgbClr val="FFFFFF"/>
                </a:solidFill>
              </a:rPr>
              <a:t>́ et de la </a:t>
            </a:r>
            <a:r>
              <a:rPr lang="en-US" sz="1600" dirty="0" err="1">
                <a:solidFill>
                  <a:srgbClr val="FFFFFF"/>
                </a:solidFill>
              </a:rPr>
              <a:t>Recherche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Médicale</a:t>
            </a:r>
            <a:r>
              <a:rPr lang="en-US" sz="1600" dirty="0">
                <a:solidFill>
                  <a:srgbClr val="FFFFFF"/>
                </a:solidFill>
              </a:rPr>
              <a:t> (INSERM), U1048, Toulouse, France. And </a:t>
            </a:r>
            <a:r>
              <a:rPr lang="en-US" sz="1600" dirty="0" err="1">
                <a:solidFill>
                  <a:srgbClr val="FFFFFF"/>
                </a:solidFill>
              </a:rPr>
              <a:t>Universite</a:t>
            </a:r>
            <a:r>
              <a:rPr lang="en-US" sz="1600" dirty="0">
                <a:solidFill>
                  <a:srgbClr val="FFFFFF"/>
                </a:solidFill>
              </a:rPr>
              <a:t>́ Toulouse III Paul-Sabatier, Toulouse, France. </a:t>
            </a:r>
          </a:p>
        </p:txBody>
      </p:sp>
      <p:pic>
        <p:nvPicPr>
          <p:cNvPr id="8" name="Image 18" descr="rflabx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>
          <a:xfrm>
            <a:off x="287964" y="5805264"/>
            <a:ext cx="1707379" cy="952381"/>
          </a:xfrm>
          <a:prstGeom prst="rect">
            <a:avLst/>
          </a:prstGeom>
        </p:spPr>
      </p:pic>
      <p:pic>
        <p:nvPicPr>
          <p:cNvPr id="9" name="Image 19" descr="sysVASC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56" y="6075811"/>
            <a:ext cx="1727020" cy="411286"/>
          </a:xfrm>
          <a:prstGeom prst="rect">
            <a:avLst/>
          </a:prstGeom>
        </p:spPr>
      </p:pic>
      <p:pic>
        <p:nvPicPr>
          <p:cNvPr id="11" name="Image 21" descr="UniOfManchesterLogo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40" y="5952597"/>
            <a:ext cx="1559024" cy="6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2617440" y="476672"/>
            <a:ext cx="6419056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c</a:t>
            </a:r>
            <a:r>
              <a:rPr lang="en-US" dirty="0" err="1" smtClean="0"/>
              <a:t>vdkb.cs.man.ac.uk</a:t>
            </a:r>
            <a:endParaRPr lang="en-US" sz="4800" dirty="0"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682874" cy="1682874"/>
          </a:xfrm>
          <a:prstGeom prst="rect">
            <a:avLst/>
          </a:prstGeom>
        </p:spPr>
      </p:pic>
      <p:pic>
        <p:nvPicPr>
          <p:cNvPr id="3" name="Picture 2" descr="cvdo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14" y="1268760"/>
            <a:ext cx="664388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6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2617440" y="476672"/>
            <a:ext cx="6419056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c</a:t>
            </a:r>
            <a:r>
              <a:rPr lang="en-US" dirty="0" err="1" smtClean="0"/>
              <a:t>vdkb.cs.man.ac.uk</a:t>
            </a:r>
            <a:endParaRPr lang="en-US" sz="4800" dirty="0"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682874" cy="1682874"/>
          </a:xfrm>
          <a:prstGeom prst="rect">
            <a:avLst/>
          </a:prstGeom>
        </p:spPr>
      </p:pic>
      <p:pic>
        <p:nvPicPr>
          <p:cNvPr id="3" name="Picture 2" descr="cvdo_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6703062" cy="54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6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2617440" y="476672"/>
            <a:ext cx="6419056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c</a:t>
            </a:r>
            <a:r>
              <a:rPr lang="en-US" dirty="0" err="1" smtClean="0"/>
              <a:t>vdkb.cs.man.ac.uk</a:t>
            </a:r>
            <a:endParaRPr lang="en-US" sz="4800" dirty="0"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682874" cy="1682874"/>
          </a:xfrm>
          <a:prstGeom prst="rect">
            <a:avLst/>
          </a:prstGeom>
        </p:spPr>
      </p:pic>
      <p:pic>
        <p:nvPicPr>
          <p:cNvPr id="3" name="Picture 2" descr="cvdo_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664922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2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2617440" y="476672"/>
            <a:ext cx="6419056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c</a:t>
            </a:r>
            <a:r>
              <a:rPr lang="en-US" dirty="0" err="1" smtClean="0"/>
              <a:t>vdkb.cs.man.ac.uk</a:t>
            </a:r>
            <a:endParaRPr lang="en-US" sz="4800" dirty="0"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682874" cy="1682874"/>
          </a:xfrm>
          <a:prstGeom prst="rect">
            <a:avLst/>
          </a:prstGeom>
        </p:spPr>
      </p:pic>
      <p:pic>
        <p:nvPicPr>
          <p:cNvPr id="3" name="Picture 2" descr="cvdo_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11" y="1340768"/>
            <a:ext cx="677338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6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7pA6rT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57" y="2132856"/>
            <a:ext cx="3420232" cy="4032448"/>
          </a:xfrm>
          <a:prstGeom prst="rect">
            <a:avLst/>
          </a:prstGeom>
        </p:spPr>
      </p:pic>
      <p:pic>
        <p:nvPicPr>
          <p:cNvPr id="7" name="Image 18" descr="rflabx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>
          <a:xfrm>
            <a:off x="114300" y="5896030"/>
            <a:ext cx="1707379" cy="952381"/>
          </a:xfrm>
          <a:prstGeom prst="rect">
            <a:avLst/>
          </a:prstGeom>
        </p:spPr>
      </p:pic>
      <p:pic>
        <p:nvPicPr>
          <p:cNvPr id="8" name="Image 19" descr="sysVASC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92" y="6166577"/>
            <a:ext cx="1727020" cy="411286"/>
          </a:xfrm>
          <a:prstGeom prst="rect">
            <a:avLst/>
          </a:prstGeom>
        </p:spPr>
      </p:pic>
      <p:pic>
        <p:nvPicPr>
          <p:cNvPr id="9" name="Image 21" descr="UniOfManchesterLog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76" y="6043363"/>
            <a:ext cx="1559024" cy="657714"/>
          </a:xfrm>
          <a:prstGeom prst="rect">
            <a:avLst/>
          </a:prstGeom>
        </p:spPr>
      </p:pic>
      <p:pic>
        <p:nvPicPr>
          <p:cNvPr id="2" name="Picture 1" descr="ThankYouScriptPNG1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5868144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2617440" y="476672"/>
            <a:ext cx="6419056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CVDKB content</a:t>
            </a:r>
            <a:endParaRPr lang="en-US" sz="5400" dirty="0"/>
          </a:p>
        </p:txBody>
      </p:sp>
      <p:sp>
        <p:nvSpPr>
          <p:cNvPr id="3" name="Ellipse 2"/>
          <p:cNvSpPr/>
          <p:nvPr/>
        </p:nvSpPr>
        <p:spPr>
          <a:xfrm>
            <a:off x="0" y="1844824"/>
            <a:ext cx="3995936" cy="43924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1701309" y="2420888"/>
            <a:ext cx="64807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701309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845325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989341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133357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349381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277373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773317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917333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061349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205365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349381" y="230373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mRNA</a:t>
            </a:r>
            <a:endParaRPr lang="fr-FR" sz="1400" dirty="0"/>
          </a:p>
        </p:txBody>
      </p:sp>
      <p:grpSp>
        <p:nvGrpSpPr>
          <p:cNvPr id="53" name="Grouper 52"/>
          <p:cNvGrpSpPr/>
          <p:nvPr/>
        </p:nvGrpSpPr>
        <p:grpSpPr>
          <a:xfrm flipV="1">
            <a:off x="1187624" y="2636912"/>
            <a:ext cx="144016" cy="156716"/>
            <a:chOff x="907976" y="3573016"/>
            <a:chExt cx="144016" cy="156716"/>
          </a:xfrm>
          <a:effectLst/>
        </p:grpSpPr>
        <p:cxnSp>
          <p:nvCxnSpPr>
            <p:cNvPr id="54" name="Connecteur droit 53"/>
            <p:cNvCxnSpPr/>
            <p:nvPr/>
          </p:nvCxnSpPr>
          <p:spPr>
            <a:xfrm>
              <a:off x="907976" y="3729732"/>
              <a:ext cx="13563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907976" y="3573016"/>
              <a:ext cx="0" cy="14401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1051992" y="3573016"/>
              <a:ext cx="0" cy="14401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979984" y="3573016"/>
              <a:ext cx="0" cy="14401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orme libre 60"/>
          <p:cNvSpPr/>
          <p:nvPr/>
        </p:nvSpPr>
        <p:spPr>
          <a:xfrm>
            <a:off x="2267744" y="3442571"/>
            <a:ext cx="517723" cy="562493"/>
          </a:xfrm>
          <a:custGeom>
            <a:avLst/>
            <a:gdLst>
              <a:gd name="connsiteX0" fmla="*/ 301823 w 517723"/>
              <a:gd name="connsiteY0" fmla="*/ 290070 h 562493"/>
              <a:gd name="connsiteX1" fmla="*/ 212923 w 517723"/>
              <a:gd name="connsiteY1" fmla="*/ 480570 h 562493"/>
              <a:gd name="connsiteX2" fmla="*/ 149423 w 517723"/>
              <a:gd name="connsiteY2" fmla="*/ 302770 h 562493"/>
              <a:gd name="connsiteX3" fmla="*/ 365323 w 517723"/>
              <a:gd name="connsiteY3" fmla="*/ 442470 h 562493"/>
              <a:gd name="connsiteX4" fmla="*/ 441523 w 517723"/>
              <a:gd name="connsiteY4" fmla="*/ 175770 h 562493"/>
              <a:gd name="connsiteX5" fmla="*/ 187523 w 517723"/>
              <a:gd name="connsiteY5" fmla="*/ 150370 h 562493"/>
              <a:gd name="connsiteX6" fmla="*/ 428823 w 517723"/>
              <a:gd name="connsiteY6" fmla="*/ 417070 h 562493"/>
              <a:gd name="connsiteX7" fmla="*/ 111323 w 517723"/>
              <a:gd name="connsiteY7" fmla="*/ 163070 h 562493"/>
              <a:gd name="connsiteX8" fmla="*/ 22423 w 517723"/>
              <a:gd name="connsiteY8" fmla="*/ 442470 h 562493"/>
              <a:gd name="connsiteX9" fmla="*/ 492323 w 517723"/>
              <a:gd name="connsiteY9" fmla="*/ 188470 h 562493"/>
              <a:gd name="connsiteX10" fmla="*/ 378023 w 517723"/>
              <a:gd name="connsiteY10" fmla="*/ 36070 h 562493"/>
              <a:gd name="connsiteX11" fmla="*/ 136723 w 517723"/>
              <a:gd name="connsiteY11" fmla="*/ 48770 h 562493"/>
              <a:gd name="connsiteX12" fmla="*/ 174823 w 517723"/>
              <a:gd name="connsiteY12" fmla="*/ 556770 h 562493"/>
              <a:gd name="connsiteX13" fmla="*/ 517723 w 517723"/>
              <a:gd name="connsiteY13" fmla="*/ 277370 h 56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723" h="562493">
                <a:moveTo>
                  <a:pt x="301823" y="290070"/>
                </a:moveTo>
                <a:cubicBezTo>
                  <a:pt x="270073" y="384261"/>
                  <a:pt x="238323" y="478453"/>
                  <a:pt x="212923" y="480570"/>
                </a:cubicBezTo>
                <a:cubicBezTo>
                  <a:pt x="187523" y="482687"/>
                  <a:pt x="124023" y="309120"/>
                  <a:pt x="149423" y="302770"/>
                </a:cubicBezTo>
                <a:cubicBezTo>
                  <a:pt x="174823" y="296420"/>
                  <a:pt x="316640" y="463637"/>
                  <a:pt x="365323" y="442470"/>
                </a:cubicBezTo>
                <a:cubicBezTo>
                  <a:pt x="414006" y="421303"/>
                  <a:pt x="471156" y="224453"/>
                  <a:pt x="441523" y="175770"/>
                </a:cubicBezTo>
                <a:cubicBezTo>
                  <a:pt x="411890" y="127087"/>
                  <a:pt x="189640" y="110153"/>
                  <a:pt x="187523" y="150370"/>
                </a:cubicBezTo>
                <a:cubicBezTo>
                  <a:pt x="185406" y="190587"/>
                  <a:pt x="441523" y="414953"/>
                  <a:pt x="428823" y="417070"/>
                </a:cubicBezTo>
                <a:cubicBezTo>
                  <a:pt x="416123" y="419187"/>
                  <a:pt x="179056" y="158837"/>
                  <a:pt x="111323" y="163070"/>
                </a:cubicBezTo>
                <a:cubicBezTo>
                  <a:pt x="43590" y="167303"/>
                  <a:pt x="-41077" y="438237"/>
                  <a:pt x="22423" y="442470"/>
                </a:cubicBezTo>
                <a:cubicBezTo>
                  <a:pt x="85923" y="446703"/>
                  <a:pt x="433056" y="256203"/>
                  <a:pt x="492323" y="188470"/>
                </a:cubicBezTo>
                <a:cubicBezTo>
                  <a:pt x="551590" y="120737"/>
                  <a:pt x="437290" y="59353"/>
                  <a:pt x="378023" y="36070"/>
                </a:cubicBezTo>
                <a:cubicBezTo>
                  <a:pt x="318756" y="12787"/>
                  <a:pt x="170590" y="-38013"/>
                  <a:pt x="136723" y="48770"/>
                </a:cubicBezTo>
                <a:cubicBezTo>
                  <a:pt x="102856" y="135553"/>
                  <a:pt x="111323" y="518670"/>
                  <a:pt x="174823" y="556770"/>
                </a:cubicBezTo>
                <a:cubicBezTo>
                  <a:pt x="238323" y="594870"/>
                  <a:pt x="378023" y="436120"/>
                  <a:pt x="517723" y="27737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2738361" y="3586587"/>
            <a:ext cx="75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Protein</a:t>
            </a:r>
            <a:endParaRPr lang="fr-FR" sz="1400" dirty="0"/>
          </a:p>
        </p:txBody>
      </p:sp>
      <p:sp>
        <p:nvSpPr>
          <p:cNvPr id="64" name="Étoile à 5 branches 63"/>
          <p:cNvSpPr/>
          <p:nvPr/>
        </p:nvSpPr>
        <p:spPr>
          <a:xfrm>
            <a:off x="2627784" y="4526508"/>
            <a:ext cx="216024" cy="215528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toile à 8 branches 65"/>
          <p:cNvSpPr/>
          <p:nvPr/>
        </p:nvSpPr>
        <p:spPr>
          <a:xfrm>
            <a:off x="2665140" y="5030564"/>
            <a:ext cx="178668" cy="198636"/>
          </a:xfrm>
          <a:prstGeom prst="star8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2953172" y="4886548"/>
            <a:ext cx="144016" cy="144016"/>
          </a:xfrm>
          <a:prstGeom prst="ellipse">
            <a:avLst/>
          </a:prstGeom>
          <a:solidFill>
            <a:srgbClr val="8064A2"/>
          </a:solidFill>
          <a:ln>
            <a:solidFill>
              <a:srgbClr val="8064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toile à 8 branches 67"/>
          <p:cNvSpPr/>
          <p:nvPr/>
        </p:nvSpPr>
        <p:spPr>
          <a:xfrm>
            <a:off x="2953172" y="5174580"/>
            <a:ext cx="178668" cy="198636"/>
          </a:xfrm>
          <a:prstGeom prst="star8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2821155" y="4417367"/>
            <a:ext cx="1102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Metabolites</a:t>
            </a:r>
            <a:endParaRPr lang="fr-FR" sz="1400" dirty="0"/>
          </a:p>
        </p:txBody>
      </p:sp>
      <p:sp>
        <p:nvSpPr>
          <p:cNvPr id="80" name="ZoneTexte 79"/>
          <p:cNvSpPr txBox="1"/>
          <p:nvPr/>
        </p:nvSpPr>
        <p:spPr>
          <a:xfrm>
            <a:off x="467544" y="2545159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miRNA</a:t>
            </a:r>
            <a:endParaRPr lang="fr-FR" sz="1400" dirty="0"/>
          </a:p>
        </p:txBody>
      </p:sp>
      <p:sp>
        <p:nvSpPr>
          <p:cNvPr id="91" name="Forme libre 90"/>
          <p:cNvSpPr/>
          <p:nvPr/>
        </p:nvSpPr>
        <p:spPr>
          <a:xfrm>
            <a:off x="711200" y="4749138"/>
            <a:ext cx="368300" cy="191347"/>
          </a:xfrm>
          <a:custGeom>
            <a:avLst/>
            <a:gdLst>
              <a:gd name="connsiteX0" fmla="*/ 0 w 368300"/>
              <a:gd name="connsiteY0" fmla="*/ 140362 h 191347"/>
              <a:gd name="connsiteX1" fmla="*/ 114300 w 368300"/>
              <a:gd name="connsiteY1" fmla="*/ 662 h 191347"/>
              <a:gd name="connsiteX2" fmla="*/ 292100 w 368300"/>
              <a:gd name="connsiteY2" fmla="*/ 191162 h 191347"/>
              <a:gd name="connsiteX3" fmla="*/ 368300 w 368300"/>
              <a:gd name="connsiteY3" fmla="*/ 38762 h 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" h="191347">
                <a:moveTo>
                  <a:pt x="0" y="140362"/>
                </a:moveTo>
                <a:cubicBezTo>
                  <a:pt x="32808" y="66278"/>
                  <a:pt x="65617" y="-7805"/>
                  <a:pt x="114300" y="662"/>
                </a:cubicBezTo>
                <a:cubicBezTo>
                  <a:pt x="162983" y="9129"/>
                  <a:pt x="249767" y="184812"/>
                  <a:pt x="292100" y="191162"/>
                </a:cubicBezTo>
                <a:cubicBezTo>
                  <a:pt x="334433" y="197512"/>
                  <a:pt x="368300" y="38762"/>
                  <a:pt x="368300" y="38762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orme libre 91"/>
          <p:cNvSpPr/>
          <p:nvPr/>
        </p:nvSpPr>
        <p:spPr>
          <a:xfrm>
            <a:off x="819324" y="5037853"/>
            <a:ext cx="368300" cy="191347"/>
          </a:xfrm>
          <a:custGeom>
            <a:avLst/>
            <a:gdLst>
              <a:gd name="connsiteX0" fmla="*/ 0 w 368300"/>
              <a:gd name="connsiteY0" fmla="*/ 140362 h 191347"/>
              <a:gd name="connsiteX1" fmla="*/ 114300 w 368300"/>
              <a:gd name="connsiteY1" fmla="*/ 662 h 191347"/>
              <a:gd name="connsiteX2" fmla="*/ 292100 w 368300"/>
              <a:gd name="connsiteY2" fmla="*/ 191162 h 191347"/>
              <a:gd name="connsiteX3" fmla="*/ 368300 w 368300"/>
              <a:gd name="connsiteY3" fmla="*/ 38762 h 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" h="191347">
                <a:moveTo>
                  <a:pt x="0" y="140362"/>
                </a:moveTo>
                <a:cubicBezTo>
                  <a:pt x="32808" y="66278"/>
                  <a:pt x="65617" y="-7805"/>
                  <a:pt x="114300" y="662"/>
                </a:cubicBezTo>
                <a:cubicBezTo>
                  <a:pt x="162983" y="9129"/>
                  <a:pt x="249767" y="184812"/>
                  <a:pt x="292100" y="191162"/>
                </a:cubicBezTo>
                <a:cubicBezTo>
                  <a:pt x="334433" y="197512"/>
                  <a:pt x="368300" y="38762"/>
                  <a:pt x="368300" y="38762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orme libre 92"/>
          <p:cNvSpPr/>
          <p:nvPr/>
        </p:nvSpPr>
        <p:spPr>
          <a:xfrm>
            <a:off x="1107356" y="4797152"/>
            <a:ext cx="368300" cy="191347"/>
          </a:xfrm>
          <a:custGeom>
            <a:avLst/>
            <a:gdLst>
              <a:gd name="connsiteX0" fmla="*/ 0 w 368300"/>
              <a:gd name="connsiteY0" fmla="*/ 140362 h 191347"/>
              <a:gd name="connsiteX1" fmla="*/ 114300 w 368300"/>
              <a:gd name="connsiteY1" fmla="*/ 662 h 191347"/>
              <a:gd name="connsiteX2" fmla="*/ 292100 w 368300"/>
              <a:gd name="connsiteY2" fmla="*/ 191162 h 191347"/>
              <a:gd name="connsiteX3" fmla="*/ 368300 w 368300"/>
              <a:gd name="connsiteY3" fmla="*/ 38762 h 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" h="191347">
                <a:moveTo>
                  <a:pt x="0" y="140362"/>
                </a:moveTo>
                <a:cubicBezTo>
                  <a:pt x="32808" y="66278"/>
                  <a:pt x="65617" y="-7805"/>
                  <a:pt x="114300" y="662"/>
                </a:cubicBezTo>
                <a:cubicBezTo>
                  <a:pt x="162983" y="9129"/>
                  <a:pt x="249767" y="184812"/>
                  <a:pt x="292100" y="191162"/>
                </a:cubicBezTo>
                <a:cubicBezTo>
                  <a:pt x="334433" y="197512"/>
                  <a:pt x="368300" y="38762"/>
                  <a:pt x="368300" y="38762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107504" y="4417367"/>
            <a:ext cx="883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Peptides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3995936" y="1628800"/>
            <a:ext cx="5043468" cy="4503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</a:rPr>
              <a:t>34 publications (</a:t>
            </a:r>
            <a:r>
              <a:rPr lang="fr-FR" sz="1600" dirty="0" err="1" smtClean="0">
                <a:solidFill>
                  <a:schemeClr val="bg1"/>
                </a:solidFill>
              </a:rPr>
              <a:t>human</a:t>
            </a:r>
            <a:r>
              <a:rPr lang="fr-FR" sz="1600" dirty="0" smtClean="0">
                <a:solidFill>
                  <a:schemeClr val="bg1"/>
                </a:solidFill>
              </a:rPr>
              <a:t> and mouse):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</a:rPr>
              <a:t>10311 entries </a:t>
            </a:r>
            <a:r>
              <a:rPr lang="fr-FR" sz="1600" dirty="0" err="1" smtClean="0">
                <a:solidFill>
                  <a:schemeClr val="bg1"/>
                </a:solidFill>
              </a:rPr>
              <a:t>mRNAs</a:t>
            </a:r>
            <a:r>
              <a:rPr lang="fr-FR" sz="1600" dirty="0" smtClean="0">
                <a:solidFill>
                  <a:schemeClr val="bg1"/>
                </a:solidFill>
              </a:rPr>
              <a:t> (8423 unique)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</a:rPr>
              <a:t>123 entries </a:t>
            </a:r>
            <a:r>
              <a:rPr lang="fr-FR" sz="1600" dirty="0" err="1" smtClean="0">
                <a:solidFill>
                  <a:schemeClr val="bg1"/>
                </a:solidFill>
              </a:rPr>
              <a:t>miRNAs</a:t>
            </a:r>
            <a:r>
              <a:rPr lang="fr-FR" sz="1600" dirty="0" smtClean="0">
                <a:solidFill>
                  <a:schemeClr val="bg1"/>
                </a:solidFill>
              </a:rPr>
              <a:t> (107 unique)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</a:rPr>
              <a:t>395 entries </a:t>
            </a:r>
            <a:r>
              <a:rPr lang="fr-FR" sz="1600" dirty="0" err="1" smtClean="0">
                <a:solidFill>
                  <a:schemeClr val="bg1"/>
                </a:solidFill>
              </a:rPr>
              <a:t>proteins</a:t>
            </a:r>
            <a:r>
              <a:rPr lang="fr-FR" sz="1600" dirty="0" smtClean="0">
                <a:solidFill>
                  <a:schemeClr val="bg1"/>
                </a:solidFill>
              </a:rPr>
              <a:t> (332 unique)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</a:rPr>
              <a:t>48 entries </a:t>
            </a:r>
            <a:r>
              <a:rPr lang="fr-FR" sz="1600" dirty="0" err="1" smtClean="0">
                <a:solidFill>
                  <a:schemeClr val="bg1"/>
                </a:solidFill>
              </a:rPr>
              <a:t>metabolites</a:t>
            </a:r>
            <a:r>
              <a:rPr lang="fr-FR" sz="1600" dirty="0" smtClean="0">
                <a:solidFill>
                  <a:schemeClr val="bg1"/>
                </a:solidFill>
              </a:rPr>
              <a:t> (24 unique)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</a:rPr>
              <a:t>74 entries peptides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b="1" u="sng" dirty="0" smtClean="0">
                <a:solidFill>
                  <a:schemeClr val="bg1"/>
                </a:solidFill>
              </a:rPr>
              <a:t>Challenges:</a:t>
            </a:r>
          </a:p>
          <a:p>
            <a:pPr>
              <a:lnSpc>
                <a:spcPct val="150000"/>
              </a:lnSpc>
            </a:pPr>
            <a:r>
              <a:rPr lang="fr-FR" sz="1600" dirty="0" err="1" smtClean="0">
                <a:solidFill>
                  <a:schemeClr val="bg1"/>
                </a:solidFill>
              </a:rPr>
              <a:t>Connect</a:t>
            </a:r>
            <a:r>
              <a:rPr lang="fr-FR" sz="1600" dirty="0" smtClean="0">
                <a:solidFill>
                  <a:schemeClr val="bg1"/>
                </a:solidFill>
              </a:rPr>
              <a:t> the </a:t>
            </a:r>
            <a:r>
              <a:rPr lang="fr-FR" sz="1600" dirty="0" err="1" smtClean="0">
                <a:solidFill>
                  <a:schemeClr val="bg1"/>
                </a:solidFill>
              </a:rPr>
              <a:t>species</a:t>
            </a:r>
            <a:r>
              <a:rPr lang="fr-FR" sz="1600" dirty="0" smtClean="0">
                <a:solidFill>
                  <a:schemeClr val="bg1"/>
                </a:solidFill>
              </a:rPr>
              <a:t> (data: 80% </a:t>
            </a:r>
            <a:r>
              <a:rPr lang="fr-FR" sz="1600" dirty="0" err="1" smtClean="0">
                <a:solidFill>
                  <a:schemeClr val="bg1"/>
                </a:solidFill>
              </a:rPr>
              <a:t>human</a:t>
            </a:r>
            <a:r>
              <a:rPr lang="fr-FR" sz="1600" dirty="0" smtClean="0">
                <a:solidFill>
                  <a:schemeClr val="bg1"/>
                </a:solidFill>
              </a:rPr>
              <a:t>; 20% mouse)</a:t>
            </a:r>
          </a:p>
          <a:p>
            <a:pPr>
              <a:lnSpc>
                <a:spcPct val="150000"/>
              </a:lnSpc>
            </a:pPr>
            <a:r>
              <a:rPr lang="fr-FR" sz="1600" dirty="0" err="1" smtClean="0">
                <a:solidFill>
                  <a:schemeClr val="bg1"/>
                </a:solidFill>
              </a:rPr>
              <a:t>Connect</a:t>
            </a:r>
            <a:r>
              <a:rPr lang="fr-FR" sz="1600" dirty="0" smtClean="0">
                <a:solidFill>
                  <a:schemeClr val="bg1"/>
                </a:solidFill>
              </a:rPr>
              <a:t> the </a:t>
            </a:r>
            <a:r>
              <a:rPr lang="fr-FR" sz="1600" dirty="0" err="1" smtClean="0">
                <a:solidFill>
                  <a:schemeClr val="bg1"/>
                </a:solidFill>
              </a:rPr>
              <a:t>biological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level</a:t>
            </a:r>
            <a:endParaRPr lang="fr-FR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</a:rPr>
              <a:t>Visual </a:t>
            </a:r>
            <a:r>
              <a:rPr lang="fr-FR" sz="1600" dirty="0" smtClean="0">
                <a:solidFill>
                  <a:schemeClr val="bg1"/>
                </a:solidFill>
              </a:rPr>
              <a:t>interface</a:t>
            </a:r>
            <a:endParaRPr lang="fr-FR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3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2617440" y="476672"/>
            <a:ext cx="6419056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CVDKB content</a:t>
            </a:r>
            <a:endParaRPr lang="en-US" sz="5400" dirty="0"/>
          </a:p>
        </p:txBody>
      </p:sp>
      <p:sp>
        <p:nvSpPr>
          <p:cNvPr id="3" name="Ellipse 2"/>
          <p:cNvSpPr/>
          <p:nvPr/>
        </p:nvSpPr>
        <p:spPr>
          <a:xfrm>
            <a:off x="0" y="1844824"/>
            <a:ext cx="3995936" cy="43924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1701309" y="2420888"/>
            <a:ext cx="64807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701309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845325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989341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133357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349381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277373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773317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917333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061349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205365" y="2420888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349381" y="230373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mRNA</a:t>
            </a:r>
            <a:endParaRPr lang="fr-FR" sz="14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755576" y="3270821"/>
            <a:ext cx="64807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755576" y="3270821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99592" y="3270821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043608" y="3270821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187624" y="3270821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403648" y="3270821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331640" y="3270821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27584" y="3270821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971600" y="3270821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115616" y="3270821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259632" y="3270821"/>
            <a:ext cx="0" cy="1440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er 51"/>
          <p:cNvGrpSpPr/>
          <p:nvPr/>
        </p:nvGrpSpPr>
        <p:grpSpPr>
          <a:xfrm>
            <a:off x="759768" y="3416300"/>
            <a:ext cx="144016" cy="156716"/>
            <a:chOff x="907976" y="3573016"/>
            <a:chExt cx="144016" cy="156716"/>
          </a:xfrm>
          <a:effectLst/>
        </p:grpSpPr>
        <p:cxnSp>
          <p:nvCxnSpPr>
            <p:cNvPr id="40" name="Connecteur droit 39"/>
            <p:cNvCxnSpPr/>
            <p:nvPr/>
          </p:nvCxnSpPr>
          <p:spPr>
            <a:xfrm>
              <a:off x="907976" y="3729732"/>
              <a:ext cx="13563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907976" y="3573016"/>
              <a:ext cx="0" cy="14401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1051992" y="3573016"/>
              <a:ext cx="0" cy="14401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979984" y="3573016"/>
              <a:ext cx="0" cy="14401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r 52"/>
          <p:cNvGrpSpPr/>
          <p:nvPr/>
        </p:nvGrpSpPr>
        <p:grpSpPr>
          <a:xfrm flipV="1">
            <a:off x="1187624" y="2636912"/>
            <a:ext cx="144016" cy="156716"/>
            <a:chOff x="907976" y="3573016"/>
            <a:chExt cx="144016" cy="156716"/>
          </a:xfrm>
          <a:effectLst/>
        </p:grpSpPr>
        <p:cxnSp>
          <p:nvCxnSpPr>
            <p:cNvPr id="54" name="Connecteur droit 53"/>
            <p:cNvCxnSpPr/>
            <p:nvPr/>
          </p:nvCxnSpPr>
          <p:spPr>
            <a:xfrm>
              <a:off x="907976" y="3729732"/>
              <a:ext cx="13563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907976" y="3573016"/>
              <a:ext cx="0" cy="14401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1051992" y="3573016"/>
              <a:ext cx="0" cy="14401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979984" y="3573016"/>
              <a:ext cx="0" cy="14401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orme libre 58"/>
          <p:cNvSpPr/>
          <p:nvPr/>
        </p:nvSpPr>
        <p:spPr>
          <a:xfrm>
            <a:off x="1403648" y="2708920"/>
            <a:ext cx="360040" cy="267039"/>
          </a:xfrm>
          <a:custGeom>
            <a:avLst/>
            <a:gdLst>
              <a:gd name="connsiteX0" fmla="*/ 0 w 215900"/>
              <a:gd name="connsiteY0" fmla="*/ 339 h 241639"/>
              <a:gd name="connsiteX1" fmla="*/ 152400 w 215900"/>
              <a:gd name="connsiteY1" fmla="*/ 38439 h 241639"/>
              <a:gd name="connsiteX2" fmla="*/ 215900 w 215900"/>
              <a:gd name="connsiteY2" fmla="*/ 241639 h 2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" h="241639">
                <a:moveTo>
                  <a:pt x="0" y="339"/>
                </a:moveTo>
                <a:cubicBezTo>
                  <a:pt x="58208" y="-720"/>
                  <a:pt x="116417" y="-1778"/>
                  <a:pt x="152400" y="38439"/>
                </a:cubicBezTo>
                <a:cubicBezTo>
                  <a:pt x="188383" y="78656"/>
                  <a:pt x="215900" y="241639"/>
                  <a:pt x="215900" y="241639"/>
                </a:cubicBezTo>
              </a:path>
            </a:pathLst>
          </a:cu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>
            <a:off x="2267744" y="3442571"/>
            <a:ext cx="517723" cy="562493"/>
          </a:xfrm>
          <a:custGeom>
            <a:avLst/>
            <a:gdLst>
              <a:gd name="connsiteX0" fmla="*/ 301823 w 517723"/>
              <a:gd name="connsiteY0" fmla="*/ 290070 h 562493"/>
              <a:gd name="connsiteX1" fmla="*/ 212923 w 517723"/>
              <a:gd name="connsiteY1" fmla="*/ 480570 h 562493"/>
              <a:gd name="connsiteX2" fmla="*/ 149423 w 517723"/>
              <a:gd name="connsiteY2" fmla="*/ 302770 h 562493"/>
              <a:gd name="connsiteX3" fmla="*/ 365323 w 517723"/>
              <a:gd name="connsiteY3" fmla="*/ 442470 h 562493"/>
              <a:gd name="connsiteX4" fmla="*/ 441523 w 517723"/>
              <a:gd name="connsiteY4" fmla="*/ 175770 h 562493"/>
              <a:gd name="connsiteX5" fmla="*/ 187523 w 517723"/>
              <a:gd name="connsiteY5" fmla="*/ 150370 h 562493"/>
              <a:gd name="connsiteX6" fmla="*/ 428823 w 517723"/>
              <a:gd name="connsiteY6" fmla="*/ 417070 h 562493"/>
              <a:gd name="connsiteX7" fmla="*/ 111323 w 517723"/>
              <a:gd name="connsiteY7" fmla="*/ 163070 h 562493"/>
              <a:gd name="connsiteX8" fmla="*/ 22423 w 517723"/>
              <a:gd name="connsiteY8" fmla="*/ 442470 h 562493"/>
              <a:gd name="connsiteX9" fmla="*/ 492323 w 517723"/>
              <a:gd name="connsiteY9" fmla="*/ 188470 h 562493"/>
              <a:gd name="connsiteX10" fmla="*/ 378023 w 517723"/>
              <a:gd name="connsiteY10" fmla="*/ 36070 h 562493"/>
              <a:gd name="connsiteX11" fmla="*/ 136723 w 517723"/>
              <a:gd name="connsiteY11" fmla="*/ 48770 h 562493"/>
              <a:gd name="connsiteX12" fmla="*/ 174823 w 517723"/>
              <a:gd name="connsiteY12" fmla="*/ 556770 h 562493"/>
              <a:gd name="connsiteX13" fmla="*/ 517723 w 517723"/>
              <a:gd name="connsiteY13" fmla="*/ 277370 h 56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723" h="562493">
                <a:moveTo>
                  <a:pt x="301823" y="290070"/>
                </a:moveTo>
                <a:cubicBezTo>
                  <a:pt x="270073" y="384261"/>
                  <a:pt x="238323" y="478453"/>
                  <a:pt x="212923" y="480570"/>
                </a:cubicBezTo>
                <a:cubicBezTo>
                  <a:pt x="187523" y="482687"/>
                  <a:pt x="124023" y="309120"/>
                  <a:pt x="149423" y="302770"/>
                </a:cubicBezTo>
                <a:cubicBezTo>
                  <a:pt x="174823" y="296420"/>
                  <a:pt x="316640" y="463637"/>
                  <a:pt x="365323" y="442470"/>
                </a:cubicBezTo>
                <a:cubicBezTo>
                  <a:pt x="414006" y="421303"/>
                  <a:pt x="471156" y="224453"/>
                  <a:pt x="441523" y="175770"/>
                </a:cubicBezTo>
                <a:cubicBezTo>
                  <a:pt x="411890" y="127087"/>
                  <a:pt x="189640" y="110153"/>
                  <a:pt x="187523" y="150370"/>
                </a:cubicBezTo>
                <a:cubicBezTo>
                  <a:pt x="185406" y="190587"/>
                  <a:pt x="441523" y="414953"/>
                  <a:pt x="428823" y="417070"/>
                </a:cubicBezTo>
                <a:cubicBezTo>
                  <a:pt x="416123" y="419187"/>
                  <a:pt x="179056" y="158837"/>
                  <a:pt x="111323" y="163070"/>
                </a:cubicBezTo>
                <a:cubicBezTo>
                  <a:pt x="43590" y="167303"/>
                  <a:pt x="-41077" y="438237"/>
                  <a:pt x="22423" y="442470"/>
                </a:cubicBezTo>
                <a:cubicBezTo>
                  <a:pt x="85923" y="446703"/>
                  <a:pt x="433056" y="256203"/>
                  <a:pt x="492323" y="188470"/>
                </a:cubicBezTo>
                <a:cubicBezTo>
                  <a:pt x="551590" y="120737"/>
                  <a:pt x="437290" y="59353"/>
                  <a:pt x="378023" y="36070"/>
                </a:cubicBezTo>
                <a:cubicBezTo>
                  <a:pt x="318756" y="12787"/>
                  <a:pt x="170590" y="-38013"/>
                  <a:pt x="136723" y="48770"/>
                </a:cubicBezTo>
                <a:cubicBezTo>
                  <a:pt x="102856" y="135553"/>
                  <a:pt x="111323" y="518670"/>
                  <a:pt x="174823" y="556770"/>
                </a:cubicBezTo>
                <a:cubicBezTo>
                  <a:pt x="238323" y="594870"/>
                  <a:pt x="378023" y="436120"/>
                  <a:pt x="517723" y="27737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2738361" y="3586587"/>
            <a:ext cx="75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Protein</a:t>
            </a:r>
            <a:endParaRPr lang="fr-FR" sz="1400" dirty="0"/>
          </a:p>
        </p:txBody>
      </p:sp>
      <p:sp>
        <p:nvSpPr>
          <p:cNvPr id="63" name="Forme libre 62"/>
          <p:cNvSpPr/>
          <p:nvPr/>
        </p:nvSpPr>
        <p:spPr>
          <a:xfrm>
            <a:off x="1979712" y="4814540"/>
            <a:ext cx="517723" cy="562493"/>
          </a:xfrm>
          <a:custGeom>
            <a:avLst/>
            <a:gdLst>
              <a:gd name="connsiteX0" fmla="*/ 301823 w 517723"/>
              <a:gd name="connsiteY0" fmla="*/ 290070 h 562493"/>
              <a:gd name="connsiteX1" fmla="*/ 212923 w 517723"/>
              <a:gd name="connsiteY1" fmla="*/ 480570 h 562493"/>
              <a:gd name="connsiteX2" fmla="*/ 149423 w 517723"/>
              <a:gd name="connsiteY2" fmla="*/ 302770 h 562493"/>
              <a:gd name="connsiteX3" fmla="*/ 365323 w 517723"/>
              <a:gd name="connsiteY3" fmla="*/ 442470 h 562493"/>
              <a:gd name="connsiteX4" fmla="*/ 441523 w 517723"/>
              <a:gd name="connsiteY4" fmla="*/ 175770 h 562493"/>
              <a:gd name="connsiteX5" fmla="*/ 187523 w 517723"/>
              <a:gd name="connsiteY5" fmla="*/ 150370 h 562493"/>
              <a:gd name="connsiteX6" fmla="*/ 428823 w 517723"/>
              <a:gd name="connsiteY6" fmla="*/ 417070 h 562493"/>
              <a:gd name="connsiteX7" fmla="*/ 111323 w 517723"/>
              <a:gd name="connsiteY7" fmla="*/ 163070 h 562493"/>
              <a:gd name="connsiteX8" fmla="*/ 22423 w 517723"/>
              <a:gd name="connsiteY8" fmla="*/ 442470 h 562493"/>
              <a:gd name="connsiteX9" fmla="*/ 492323 w 517723"/>
              <a:gd name="connsiteY9" fmla="*/ 188470 h 562493"/>
              <a:gd name="connsiteX10" fmla="*/ 378023 w 517723"/>
              <a:gd name="connsiteY10" fmla="*/ 36070 h 562493"/>
              <a:gd name="connsiteX11" fmla="*/ 136723 w 517723"/>
              <a:gd name="connsiteY11" fmla="*/ 48770 h 562493"/>
              <a:gd name="connsiteX12" fmla="*/ 174823 w 517723"/>
              <a:gd name="connsiteY12" fmla="*/ 556770 h 562493"/>
              <a:gd name="connsiteX13" fmla="*/ 517723 w 517723"/>
              <a:gd name="connsiteY13" fmla="*/ 277370 h 56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723" h="562493">
                <a:moveTo>
                  <a:pt x="301823" y="290070"/>
                </a:moveTo>
                <a:cubicBezTo>
                  <a:pt x="270073" y="384261"/>
                  <a:pt x="238323" y="478453"/>
                  <a:pt x="212923" y="480570"/>
                </a:cubicBezTo>
                <a:cubicBezTo>
                  <a:pt x="187523" y="482687"/>
                  <a:pt x="124023" y="309120"/>
                  <a:pt x="149423" y="302770"/>
                </a:cubicBezTo>
                <a:cubicBezTo>
                  <a:pt x="174823" y="296420"/>
                  <a:pt x="316640" y="463637"/>
                  <a:pt x="365323" y="442470"/>
                </a:cubicBezTo>
                <a:cubicBezTo>
                  <a:pt x="414006" y="421303"/>
                  <a:pt x="471156" y="224453"/>
                  <a:pt x="441523" y="175770"/>
                </a:cubicBezTo>
                <a:cubicBezTo>
                  <a:pt x="411890" y="127087"/>
                  <a:pt x="189640" y="110153"/>
                  <a:pt x="187523" y="150370"/>
                </a:cubicBezTo>
                <a:cubicBezTo>
                  <a:pt x="185406" y="190587"/>
                  <a:pt x="441523" y="414953"/>
                  <a:pt x="428823" y="417070"/>
                </a:cubicBezTo>
                <a:cubicBezTo>
                  <a:pt x="416123" y="419187"/>
                  <a:pt x="179056" y="158837"/>
                  <a:pt x="111323" y="163070"/>
                </a:cubicBezTo>
                <a:cubicBezTo>
                  <a:pt x="43590" y="167303"/>
                  <a:pt x="-41077" y="438237"/>
                  <a:pt x="22423" y="442470"/>
                </a:cubicBezTo>
                <a:cubicBezTo>
                  <a:pt x="85923" y="446703"/>
                  <a:pt x="433056" y="256203"/>
                  <a:pt x="492323" y="188470"/>
                </a:cubicBezTo>
                <a:cubicBezTo>
                  <a:pt x="551590" y="120737"/>
                  <a:pt x="437290" y="59353"/>
                  <a:pt x="378023" y="36070"/>
                </a:cubicBezTo>
                <a:cubicBezTo>
                  <a:pt x="318756" y="12787"/>
                  <a:pt x="170590" y="-38013"/>
                  <a:pt x="136723" y="48770"/>
                </a:cubicBezTo>
                <a:cubicBezTo>
                  <a:pt x="102856" y="135553"/>
                  <a:pt x="111323" y="518670"/>
                  <a:pt x="174823" y="556770"/>
                </a:cubicBezTo>
                <a:cubicBezTo>
                  <a:pt x="238323" y="594870"/>
                  <a:pt x="378023" y="436120"/>
                  <a:pt x="517723" y="27737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Étoile à 5 branches 63"/>
          <p:cNvSpPr/>
          <p:nvPr/>
        </p:nvSpPr>
        <p:spPr>
          <a:xfrm>
            <a:off x="2627784" y="4526508"/>
            <a:ext cx="216024" cy="215528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2821155" y="4417367"/>
            <a:ext cx="1102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Metabolites</a:t>
            </a:r>
            <a:endParaRPr lang="fr-FR" sz="1400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2195736" y="2722491"/>
            <a:ext cx="288032" cy="64807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1475656" y="2708920"/>
            <a:ext cx="576064" cy="5040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467544" y="2545159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miRNA</a:t>
            </a:r>
            <a:endParaRPr lang="fr-FR" sz="1400" dirty="0"/>
          </a:p>
        </p:txBody>
      </p:sp>
      <p:cxnSp>
        <p:nvCxnSpPr>
          <p:cNvPr id="84" name="Connecteur droit 83"/>
          <p:cNvCxnSpPr/>
          <p:nvPr/>
        </p:nvCxnSpPr>
        <p:spPr>
          <a:xfrm flipH="1">
            <a:off x="2311400" y="4077072"/>
            <a:ext cx="172368" cy="67272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H="1">
            <a:off x="1259632" y="4005064"/>
            <a:ext cx="1008112" cy="72008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Forme libre 90"/>
          <p:cNvSpPr/>
          <p:nvPr/>
        </p:nvSpPr>
        <p:spPr>
          <a:xfrm>
            <a:off x="711200" y="4749138"/>
            <a:ext cx="368300" cy="191347"/>
          </a:xfrm>
          <a:custGeom>
            <a:avLst/>
            <a:gdLst>
              <a:gd name="connsiteX0" fmla="*/ 0 w 368300"/>
              <a:gd name="connsiteY0" fmla="*/ 140362 h 191347"/>
              <a:gd name="connsiteX1" fmla="*/ 114300 w 368300"/>
              <a:gd name="connsiteY1" fmla="*/ 662 h 191347"/>
              <a:gd name="connsiteX2" fmla="*/ 292100 w 368300"/>
              <a:gd name="connsiteY2" fmla="*/ 191162 h 191347"/>
              <a:gd name="connsiteX3" fmla="*/ 368300 w 368300"/>
              <a:gd name="connsiteY3" fmla="*/ 38762 h 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" h="191347">
                <a:moveTo>
                  <a:pt x="0" y="140362"/>
                </a:moveTo>
                <a:cubicBezTo>
                  <a:pt x="32808" y="66278"/>
                  <a:pt x="65617" y="-7805"/>
                  <a:pt x="114300" y="662"/>
                </a:cubicBezTo>
                <a:cubicBezTo>
                  <a:pt x="162983" y="9129"/>
                  <a:pt x="249767" y="184812"/>
                  <a:pt x="292100" y="191162"/>
                </a:cubicBezTo>
                <a:cubicBezTo>
                  <a:pt x="334433" y="197512"/>
                  <a:pt x="368300" y="38762"/>
                  <a:pt x="368300" y="38762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orme libre 91"/>
          <p:cNvSpPr/>
          <p:nvPr/>
        </p:nvSpPr>
        <p:spPr>
          <a:xfrm>
            <a:off x="819324" y="5037853"/>
            <a:ext cx="368300" cy="191347"/>
          </a:xfrm>
          <a:custGeom>
            <a:avLst/>
            <a:gdLst>
              <a:gd name="connsiteX0" fmla="*/ 0 w 368300"/>
              <a:gd name="connsiteY0" fmla="*/ 140362 h 191347"/>
              <a:gd name="connsiteX1" fmla="*/ 114300 w 368300"/>
              <a:gd name="connsiteY1" fmla="*/ 662 h 191347"/>
              <a:gd name="connsiteX2" fmla="*/ 292100 w 368300"/>
              <a:gd name="connsiteY2" fmla="*/ 191162 h 191347"/>
              <a:gd name="connsiteX3" fmla="*/ 368300 w 368300"/>
              <a:gd name="connsiteY3" fmla="*/ 38762 h 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" h="191347">
                <a:moveTo>
                  <a:pt x="0" y="140362"/>
                </a:moveTo>
                <a:cubicBezTo>
                  <a:pt x="32808" y="66278"/>
                  <a:pt x="65617" y="-7805"/>
                  <a:pt x="114300" y="662"/>
                </a:cubicBezTo>
                <a:cubicBezTo>
                  <a:pt x="162983" y="9129"/>
                  <a:pt x="249767" y="184812"/>
                  <a:pt x="292100" y="191162"/>
                </a:cubicBezTo>
                <a:cubicBezTo>
                  <a:pt x="334433" y="197512"/>
                  <a:pt x="368300" y="38762"/>
                  <a:pt x="368300" y="38762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orme libre 92"/>
          <p:cNvSpPr/>
          <p:nvPr/>
        </p:nvSpPr>
        <p:spPr>
          <a:xfrm>
            <a:off x="1107356" y="4797152"/>
            <a:ext cx="368300" cy="191347"/>
          </a:xfrm>
          <a:custGeom>
            <a:avLst/>
            <a:gdLst>
              <a:gd name="connsiteX0" fmla="*/ 0 w 368300"/>
              <a:gd name="connsiteY0" fmla="*/ 140362 h 191347"/>
              <a:gd name="connsiteX1" fmla="*/ 114300 w 368300"/>
              <a:gd name="connsiteY1" fmla="*/ 662 h 191347"/>
              <a:gd name="connsiteX2" fmla="*/ 292100 w 368300"/>
              <a:gd name="connsiteY2" fmla="*/ 191162 h 191347"/>
              <a:gd name="connsiteX3" fmla="*/ 368300 w 368300"/>
              <a:gd name="connsiteY3" fmla="*/ 38762 h 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" h="191347">
                <a:moveTo>
                  <a:pt x="0" y="140362"/>
                </a:moveTo>
                <a:cubicBezTo>
                  <a:pt x="32808" y="66278"/>
                  <a:pt x="65617" y="-7805"/>
                  <a:pt x="114300" y="662"/>
                </a:cubicBezTo>
                <a:cubicBezTo>
                  <a:pt x="162983" y="9129"/>
                  <a:pt x="249767" y="184812"/>
                  <a:pt x="292100" y="191162"/>
                </a:cubicBezTo>
                <a:cubicBezTo>
                  <a:pt x="334433" y="197512"/>
                  <a:pt x="368300" y="38762"/>
                  <a:pt x="368300" y="38762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107504" y="4417367"/>
            <a:ext cx="883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Peptides</a:t>
            </a:r>
            <a:endParaRPr lang="fr-FR" sz="1400" dirty="0"/>
          </a:p>
        </p:txBody>
      </p:sp>
      <p:sp>
        <p:nvSpPr>
          <p:cNvPr id="95" name="Étoile à 8 branches 94"/>
          <p:cNvSpPr/>
          <p:nvPr/>
        </p:nvSpPr>
        <p:spPr>
          <a:xfrm>
            <a:off x="2665140" y="5030564"/>
            <a:ext cx="178668" cy="198636"/>
          </a:xfrm>
          <a:prstGeom prst="star8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2953172" y="4886548"/>
            <a:ext cx="144016" cy="144016"/>
          </a:xfrm>
          <a:prstGeom prst="ellipse">
            <a:avLst/>
          </a:prstGeom>
          <a:solidFill>
            <a:srgbClr val="8064A2"/>
          </a:solidFill>
          <a:ln>
            <a:solidFill>
              <a:srgbClr val="8064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Étoile à 8 branches 96"/>
          <p:cNvSpPr/>
          <p:nvPr/>
        </p:nvSpPr>
        <p:spPr>
          <a:xfrm>
            <a:off x="2953172" y="5174580"/>
            <a:ext cx="178668" cy="198636"/>
          </a:xfrm>
          <a:prstGeom prst="star8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 97"/>
          <p:cNvSpPr/>
          <p:nvPr/>
        </p:nvSpPr>
        <p:spPr>
          <a:xfrm>
            <a:off x="2310075" y="4686300"/>
            <a:ext cx="382325" cy="596900"/>
          </a:xfrm>
          <a:custGeom>
            <a:avLst/>
            <a:gdLst>
              <a:gd name="connsiteX0" fmla="*/ 280725 w 382325"/>
              <a:gd name="connsiteY0" fmla="*/ 0 h 596900"/>
              <a:gd name="connsiteX1" fmla="*/ 1325 w 382325"/>
              <a:gd name="connsiteY1" fmla="*/ 381000 h 596900"/>
              <a:gd name="connsiteX2" fmla="*/ 382325 w 382325"/>
              <a:gd name="connsiteY2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325" h="596900">
                <a:moveTo>
                  <a:pt x="280725" y="0"/>
                </a:moveTo>
                <a:cubicBezTo>
                  <a:pt x="132558" y="140758"/>
                  <a:pt x="-15608" y="281517"/>
                  <a:pt x="1325" y="381000"/>
                </a:cubicBezTo>
                <a:cubicBezTo>
                  <a:pt x="18258" y="480483"/>
                  <a:pt x="382325" y="596900"/>
                  <a:pt x="382325" y="596900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9" name="Picture 2" descr="HumanSma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" b="7735"/>
          <a:stretch/>
        </p:blipFill>
        <p:spPr>
          <a:xfrm>
            <a:off x="5467619" y="4778641"/>
            <a:ext cx="796061" cy="875556"/>
          </a:xfrm>
          <a:prstGeom prst="rect">
            <a:avLst/>
          </a:prstGeom>
        </p:spPr>
      </p:pic>
      <p:pic>
        <p:nvPicPr>
          <p:cNvPr id="100" name="Picture 12" descr="mouse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94" y="4784185"/>
            <a:ext cx="967091" cy="864468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5255568" y="5589240"/>
            <a:ext cx="1224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172121 </a:t>
            </a:r>
            <a:r>
              <a:rPr lang="en-US" sz="1600" dirty="0" smtClean="0">
                <a:solidFill>
                  <a:schemeClr val="bg1"/>
                </a:solidFill>
              </a:rPr>
              <a:t>proteins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779912" y="5589240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86792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proteins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4" name="Image 103" descr="unipro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10666" r="8200" b="21333"/>
          <a:stretch/>
        </p:blipFill>
        <p:spPr>
          <a:xfrm>
            <a:off x="4643438" y="2348880"/>
            <a:ext cx="1363662" cy="662350"/>
          </a:xfrm>
          <a:prstGeom prst="rect">
            <a:avLst/>
          </a:prstGeom>
        </p:spPr>
      </p:pic>
      <p:pic>
        <p:nvPicPr>
          <p:cNvPr id="107" name="Picture 15" descr="chebi-sm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69" y="3251879"/>
            <a:ext cx="968400" cy="825193"/>
          </a:xfrm>
          <a:prstGeom prst="rect">
            <a:avLst/>
          </a:prstGeom>
        </p:spPr>
      </p:pic>
      <p:pic>
        <p:nvPicPr>
          <p:cNvPr id="108" name="Image 107" descr="inde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57" y="2924944"/>
            <a:ext cx="1037425" cy="829940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6407696" y="4869160"/>
            <a:ext cx="1224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26675 </a:t>
            </a:r>
            <a:r>
              <a:rPr lang="en-US" sz="1600" dirty="0" smtClean="0">
                <a:solidFill>
                  <a:schemeClr val="bg1"/>
                </a:solidFill>
              </a:rPr>
              <a:t>metabolites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Accolade ouvrante 109"/>
          <p:cNvSpPr/>
          <p:nvPr/>
        </p:nvSpPr>
        <p:spPr>
          <a:xfrm rot="16200000">
            <a:off x="6235700" y="2989436"/>
            <a:ext cx="504056" cy="2823344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7595319" y="4901679"/>
            <a:ext cx="12241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3569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miRNAs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genenames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81" y="1484784"/>
            <a:ext cx="1433679" cy="792088"/>
          </a:xfrm>
          <a:prstGeom prst="rect">
            <a:avLst/>
          </a:prstGeom>
        </p:spPr>
      </p:pic>
      <p:pic>
        <p:nvPicPr>
          <p:cNvPr id="4" name="Picture 3" descr="mgi_logo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62212"/>
            <a:ext cx="1188994" cy="6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3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2411760" y="404664"/>
            <a:ext cx="6624736" cy="7920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Apple Chancery"/>
                <a:cs typeface="Apple Chancery"/>
              </a:rPr>
              <a:t>C</a:t>
            </a:r>
            <a:r>
              <a:rPr lang="en-US" sz="3600" dirty="0">
                <a:latin typeface="Apple Chancery"/>
                <a:cs typeface="Apple Chancery"/>
              </a:rPr>
              <a:t>V</a:t>
            </a:r>
            <a:r>
              <a:rPr lang="en-US" sz="3600" dirty="0" smtClean="0">
                <a:latin typeface="Apple Chancery"/>
                <a:cs typeface="Apple Chancery"/>
              </a:rPr>
              <a:t>DO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smtClean="0"/>
              <a:t>reuse ontologies</a:t>
            </a:r>
            <a:endParaRPr lang="en-US" sz="2800" b="0" i="1" dirty="0">
              <a:latin typeface="Apple Chancery"/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093296"/>
            <a:ext cx="8424936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400" dirty="0" smtClean="0">
                <a:latin typeface="Apple Chancery"/>
                <a:cs typeface="Apple Chancery"/>
              </a:rPr>
              <a:t>Ontology for Biomedical Investigations (OBI)</a:t>
            </a:r>
            <a:endParaRPr lang="en-US" sz="3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38645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2411760" y="404664"/>
            <a:ext cx="6624736" cy="7920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Apple Chancery"/>
                <a:cs typeface="Apple Chancery"/>
              </a:rPr>
              <a:t>C</a:t>
            </a:r>
            <a:r>
              <a:rPr lang="en-US" sz="3600" dirty="0">
                <a:latin typeface="Apple Chancery"/>
                <a:cs typeface="Apple Chancery"/>
              </a:rPr>
              <a:t>V</a:t>
            </a:r>
            <a:r>
              <a:rPr lang="en-US" sz="3600" dirty="0" smtClean="0">
                <a:latin typeface="Apple Chancery"/>
                <a:cs typeface="Apple Chancery"/>
              </a:rPr>
              <a:t>DO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smtClean="0"/>
              <a:t>reuse ontologies</a:t>
            </a:r>
            <a:endParaRPr lang="en-US" sz="2800" b="0" i="1" dirty="0">
              <a:latin typeface="Apple Chancery"/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093296"/>
            <a:ext cx="8424936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400" dirty="0" smtClean="0">
                <a:latin typeface="Apple Chancery"/>
                <a:cs typeface="Apple Chancery"/>
              </a:rPr>
              <a:t>Ontology for Biomedical Investigations (OBI)</a:t>
            </a:r>
            <a:endParaRPr lang="en-US" sz="3400" dirty="0">
              <a:latin typeface="Apple Chancery"/>
              <a:cs typeface="Apple Chancery"/>
            </a:endParaRPr>
          </a:p>
        </p:txBody>
      </p:sp>
      <p:sp>
        <p:nvSpPr>
          <p:cNvPr id="13" name="ZoneTexte 1"/>
          <p:cNvSpPr txBox="1"/>
          <p:nvPr/>
        </p:nvSpPr>
        <p:spPr>
          <a:xfrm>
            <a:off x="539552" y="2132856"/>
            <a:ext cx="8280920" cy="3693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400">
                <a:latin typeface="Apple Chancery"/>
                <a:cs typeface="Apple Chancery"/>
              </a:defRPr>
            </a:lvl1pPr>
          </a:lstStyle>
          <a:p>
            <a:pPr marL="457200" indent="-457200">
              <a:buFont typeface="Wingdings" charset="2"/>
              <a:buChar char="²"/>
            </a:pPr>
            <a:r>
              <a:rPr lang="fr-FR" sz="2500" dirty="0" err="1"/>
              <a:t>Protein</a:t>
            </a:r>
            <a:r>
              <a:rPr lang="fr-FR" sz="2500" dirty="0"/>
              <a:t> </a:t>
            </a:r>
            <a:r>
              <a:rPr lang="fr-FR" sz="2500" dirty="0" err="1"/>
              <a:t>Ontology</a:t>
            </a:r>
            <a:r>
              <a:rPr lang="fr-FR" sz="2500" dirty="0"/>
              <a:t> (PRO)</a:t>
            </a:r>
          </a:p>
          <a:p>
            <a:pPr marL="457200" indent="-457200">
              <a:buFont typeface="Wingdings" charset="2"/>
              <a:buChar char="²"/>
            </a:pPr>
            <a:r>
              <a:rPr lang="fr-FR" sz="2500" dirty="0" err="1"/>
              <a:t>Sequence</a:t>
            </a:r>
            <a:r>
              <a:rPr lang="fr-FR" sz="2500" dirty="0"/>
              <a:t> </a:t>
            </a:r>
            <a:r>
              <a:rPr lang="fr-FR" sz="2500" dirty="0" err="1"/>
              <a:t>Ontology</a:t>
            </a:r>
            <a:r>
              <a:rPr lang="fr-FR" sz="2500" dirty="0"/>
              <a:t> (SO)</a:t>
            </a:r>
          </a:p>
          <a:p>
            <a:pPr marL="457200" indent="-457200">
              <a:buFont typeface="Wingdings" charset="2"/>
              <a:buChar char="²"/>
            </a:pPr>
            <a:r>
              <a:rPr lang="fr-FR" sz="2500" dirty="0"/>
              <a:t>Gene </a:t>
            </a:r>
            <a:r>
              <a:rPr lang="fr-FR" sz="2500" dirty="0" err="1"/>
              <a:t>Ontology</a:t>
            </a:r>
            <a:r>
              <a:rPr lang="fr-FR" sz="2500" dirty="0"/>
              <a:t> (GO)</a:t>
            </a:r>
          </a:p>
          <a:p>
            <a:pPr marL="457200" indent="-457200">
              <a:buFont typeface="Wingdings" charset="2"/>
              <a:buChar char="²"/>
            </a:pPr>
            <a:r>
              <a:rPr lang="fr-FR" sz="2500" dirty="0" err="1"/>
              <a:t>Chemical</a:t>
            </a:r>
            <a:r>
              <a:rPr lang="fr-FR" sz="2500" dirty="0"/>
              <a:t> </a:t>
            </a:r>
            <a:r>
              <a:rPr lang="fr-FR" sz="2500" dirty="0" err="1"/>
              <a:t>Entities</a:t>
            </a:r>
            <a:r>
              <a:rPr lang="fr-FR" sz="2500" dirty="0"/>
              <a:t> of </a:t>
            </a:r>
            <a:r>
              <a:rPr lang="fr-FR" sz="2500" dirty="0" err="1"/>
              <a:t>Biological</a:t>
            </a:r>
            <a:r>
              <a:rPr lang="fr-FR" sz="2500" dirty="0"/>
              <a:t> </a:t>
            </a:r>
            <a:r>
              <a:rPr lang="fr-FR" sz="2500" dirty="0" err="1"/>
              <a:t>Interest</a:t>
            </a:r>
            <a:r>
              <a:rPr lang="fr-FR" sz="2500" dirty="0"/>
              <a:t> </a:t>
            </a:r>
            <a:r>
              <a:rPr lang="fr-FR" sz="2500" dirty="0" err="1"/>
              <a:t>Ontology</a:t>
            </a:r>
            <a:r>
              <a:rPr lang="fr-FR" sz="2500" dirty="0"/>
              <a:t> (</a:t>
            </a:r>
            <a:r>
              <a:rPr lang="fr-FR" sz="2500" dirty="0" err="1"/>
              <a:t>ChEBI</a:t>
            </a:r>
            <a:r>
              <a:rPr lang="fr-FR" sz="2500" dirty="0"/>
              <a:t>)</a:t>
            </a:r>
          </a:p>
          <a:p>
            <a:pPr marL="457200" indent="-457200">
              <a:buFont typeface="Wingdings" charset="2"/>
              <a:buChar char="²"/>
            </a:pPr>
            <a:r>
              <a:rPr lang="fr-FR" sz="2500" dirty="0"/>
              <a:t>NCBI </a:t>
            </a:r>
            <a:r>
              <a:rPr lang="fr-FR" sz="2500" dirty="0" err="1"/>
              <a:t>Taxonomy</a:t>
            </a:r>
            <a:r>
              <a:rPr lang="fr-FR" sz="2500" dirty="0"/>
              <a:t> </a:t>
            </a:r>
            <a:r>
              <a:rPr lang="fr-FR" sz="2500" dirty="0" err="1"/>
              <a:t>Ontology</a:t>
            </a:r>
            <a:endParaRPr lang="fr-FR" sz="2500" dirty="0"/>
          </a:p>
          <a:p>
            <a:pPr marL="457200" indent="-457200">
              <a:buFont typeface="Wingdings" charset="2"/>
              <a:buChar char="²"/>
            </a:pPr>
            <a:r>
              <a:rPr lang="fr-FR" sz="2500" dirty="0" err="1"/>
              <a:t>Cell</a:t>
            </a:r>
            <a:r>
              <a:rPr lang="fr-FR" sz="2500" dirty="0"/>
              <a:t> </a:t>
            </a:r>
            <a:r>
              <a:rPr lang="fr-FR" sz="2500" dirty="0" err="1"/>
              <a:t>Ontology</a:t>
            </a:r>
            <a:r>
              <a:rPr lang="fr-FR" sz="2500" dirty="0"/>
              <a:t> (CL)</a:t>
            </a:r>
          </a:p>
          <a:p>
            <a:pPr marL="457200" indent="-457200">
              <a:buFont typeface="Wingdings" charset="2"/>
              <a:buChar char="²"/>
            </a:pPr>
            <a:r>
              <a:rPr lang="fr-FR" sz="2500" dirty="0" err="1"/>
              <a:t>Uber</a:t>
            </a:r>
            <a:r>
              <a:rPr lang="fr-FR" sz="2500" dirty="0"/>
              <a:t> </a:t>
            </a:r>
            <a:r>
              <a:rPr lang="fr-FR" sz="2500" dirty="0" err="1"/>
              <a:t>Anatomy</a:t>
            </a:r>
            <a:r>
              <a:rPr lang="fr-FR" sz="2500" dirty="0"/>
              <a:t> </a:t>
            </a:r>
            <a:r>
              <a:rPr lang="fr-FR" sz="2500" dirty="0" err="1"/>
              <a:t>Ontology</a:t>
            </a:r>
            <a:r>
              <a:rPr lang="fr-FR" sz="2500" dirty="0"/>
              <a:t> (UBERON)</a:t>
            </a:r>
          </a:p>
          <a:p>
            <a:pPr marL="457200" indent="-457200">
              <a:buFont typeface="Wingdings" charset="2"/>
              <a:buChar char="²"/>
            </a:pPr>
            <a:r>
              <a:rPr lang="fr-FR" sz="2500" dirty="0" err="1"/>
              <a:t>Phenotypic</a:t>
            </a:r>
            <a:r>
              <a:rPr lang="fr-FR" sz="2500" dirty="0"/>
              <a:t> </a:t>
            </a:r>
            <a:r>
              <a:rPr lang="fr-FR" sz="2500" dirty="0" err="1"/>
              <a:t>Quality</a:t>
            </a:r>
            <a:r>
              <a:rPr lang="fr-FR" sz="2500" dirty="0"/>
              <a:t> </a:t>
            </a:r>
            <a:r>
              <a:rPr lang="fr-FR" sz="2500" dirty="0" err="1"/>
              <a:t>Ontology</a:t>
            </a:r>
            <a:r>
              <a:rPr lang="fr-FR" sz="2500" dirty="0"/>
              <a:t> (PATO)</a:t>
            </a:r>
          </a:p>
          <a:p>
            <a:pPr marL="457200" indent="-457200">
              <a:buFont typeface="Wingdings" charset="2"/>
              <a:buChar char="²"/>
            </a:pPr>
            <a:r>
              <a:rPr lang="fr-FR" sz="2500" dirty="0"/>
              <a:t>Relationship </a:t>
            </a:r>
            <a:r>
              <a:rPr lang="fr-FR" sz="2500" dirty="0" err="1"/>
              <a:t>Ontology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349393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6156592"/>
            <a:ext cx="6336704" cy="58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LUCENE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5499808"/>
            <a:ext cx="2520280" cy="5847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SOLR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5508520"/>
            <a:ext cx="2952328" cy="5847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elasticsearch</a:t>
            </a:r>
            <a:endParaRPr lang="en-US" sz="320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438665" y="2492896"/>
            <a:ext cx="2733735" cy="1008112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000000"/>
                </a:solidFill>
              </a:rPr>
              <a:t>OWL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0000"/>
                </a:solidFill>
              </a:rPr>
              <a:t>(</a:t>
            </a:r>
            <a:r>
              <a:rPr lang="de-DE" sz="2400" dirty="0" err="1">
                <a:solidFill>
                  <a:srgbClr val="000000"/>
                </a:solidFill>
              </a:rPr>
              <a:t>ontologies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349624" y="3528045"/>
            <a:ext cx="2438400" cy="98107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chemeClr val="tx1"/>
                </a:solidFill>
              </a:rPr>
              <a:t>SPARQL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</a:rPr>
              <a:t>(</a:t>
            </a:r>
            <a:r>
              <a:rPr lang="de-DE" sz="2000" dirty="0" err="1">
                <a:solidFill>
                  <a:schemeClr val="tx1"/>
                </a:solidFill>
              </a:rPr>
              <a:t>queries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Frame 15"/>
          <p:cNvSpPr/>
          <p:nvPr/>
        </p:nvSpPr>
        <p:spPr>
          <a:xfrm>
            <a:off x="2123728" y="1980128"/>
            <a:ext cx="6228184" cy="3528392"/>
          </a:xfrm>
          <a:prstGeom prst="frame">
            <a:avLst>
              <a:gd name="adj1" fmla="val 10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>
            <a:off x="3419872" y="2780928"/>
            <a:ext cx="1872208" cy="648072"/>
          </a:xfrm>
          <a:prstGeom prst="bentArrow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3347864" y="1628800"/>
            <a:ext cx="4176464" cy="720080"/>
          </a:xfrm>
          <a:prstGeom prst="plaqu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Converting OWL to JSON-LD @context</a:t>
            </a:r>
            <a:endParaRPr lang="en-US" dirty="0"/>
          </a:p>
        </p:txBody>
      </p:sp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2617440" y="620688"/>
            <a:ext cx="5842992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/>
              <a:t>New CVDO application</a:t>
            </a:r>
            <a:r>
              <a:rPr lang="en-US" sz="3600" dirty="0" smtClean="0"/>
              <a:t> </a:t>
            </a:r>
            <a:endParaRPr lang="en-US" sz="5400" dirty="0"/>
          </a:p>
        </p:txBody>
      </p:sp>
      <p:pic>
        <p:nvPicPr>
          <p:cNvPr id="15" name="Picture 14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78" y="4536504"/>
            <a:ext cx="407132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5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2617440" y="476672"/>
            <a:ext cx="6419056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c</a:t>
            </a:r>
            <a:r>
              <a:rPr lang="en-US" dirty="0" err="1" smtClean="0"/>
              <a:t>vdkb.cs.man.ac.uk</a:t>
            </a:r>
            <a:endParaRPr lang="en-US" sz="4800" dirty="0"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682874" cy="1682874"/>
          </a:xfrm>
          <a:prstGeom prst="rect">
            <a:avLst/>
          </a:prstGeom>
        </p:spPr>
      </p:pic>
      <p:pic>
        <p:nvPicPr>
          <p:cNvPr id="3" name="Picture 2" descr="cvdo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86" y="1296144"/>
            <a:ext cx="673851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0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2617440" y="476672"/>
            <a:ext cx="6419056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c</a:t>
            </a:r>
            <a:r>
              <a:rPr lang="en-US" dirty="0" err="1" smtClean="0"/>
              <a:t>vdkb.cs.man.ac.uk</a:t>
            </a:r>
            <a:endParaRPr lang="en-US" sz="4800" dirty="0"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682874" cy="1682874"/>
          </a:xfrm>
          <a:prstGeom prst="rect">
            <a:avLst/>
          </a:prstGeom>
        </p:spPr>
      </p:pic>
      <p:pic>
        <p:nvPicPr>
          <p:cNvPr id="3" name="Picture 2" descr="cvd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674941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6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2617440" y="476672"/>
            <a:ext cx="6419056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c</a:t>
            </a:r>
            <a:r>
              <a:rPr lang="en-US" dirty="0" err="1" smtClean="0"/>
              <a:t>vdkb.cs.man.ac.uk</a:t>
            </a:r>
            <a:endParaRPr lang="en-US" sz="4800" dirty="0"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682874" cy="1682874"/>
          </a:xfrm>
          <a:prstGeom prst="rect">
            <a:avLst/>
          </a:prstGeom>
        </p:spPr>
      </p:pic>
      <p:pic>
        <p:nvPicPr>
          <p:cNvPr id="3" name="Picture 2" descr="cvdo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0" y="1340768"/>
            <a:ext cx="658404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8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195</Words>
  <Application>Microsoft Macintosh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CVDO application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Manchester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MZYSSPB2</dc:creator>
  <cp:keywords/>
  <dc:description/>
  <cp:lastModifiedBy>M Arguello-Casteleiro</cp:lastModifiedBy>
  <cp:revision>64</cp:revision>
  <cp:lastPrinted>2016-03-11T13:16:19Z</cp:lastPrinted>
  <dcterms:created xsi:type="dcterms:W3CDTF">2012-06-12T15:56:20Z</dcterms:created>
  <dcterms:modified xsi:type="dcterms:W3CDTF">2016-04-13T14:16:25Z</dcterms:modified>
  <cp:category/>
</cp:coreProperties>
</file>